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73"/>
  </p:notesMasterIdLst>
  <p:sldIdLst>
    <p:sldId id="256" r:id="rId2"/>
    <p:sldId id="324" r:id="rId3"/>
    <p:sldId id="342" r:id="rId4"/>
    <p:sldId id="343" r:id="rId5"/>
    <p:sldId id="344" r:id="rId6"/>
    <p:sldId id="345" r:id="rId7"/>
    <p:sldId id="349" r:id="rId8"/>
    <p:sldId id="350" r:id="rId9"/>
    <p:sldId id="351" r:id="rId10"/>
    <p:sldId id="346" r:id="rId11"/>
    <p:sldId id="347" r:id="rId12"/>
    <p:sldId id="348" r:id="rId13"/>
    <p:sldId id="605" r:id="rId14"/>
    <p:sldId id="353" r:id="rId15"/>
    <p:sldId id="352" r:id="rId16"/>
    <p:sldId id="359" r:id="rId17"/>
    <p:sldId id="360" r:id="rId18"/>
    <p:sldId id="577" r:id="rId19"/>
    <p:sldId id="578" r:id="rId20"/>
    <p:sldId id="579" r:id="rId21"/>
    <p:sldId id="580" r:id="rId22"/>
    <p:sldId id="581" r:id="rId23"/>
    <p:sldId id="597" r:id="rId24"/>
    <p:sldId id="354" r:id="rId25"/>
    <p:sldId id="358" r:id="rId26"/>
    <p:sldId id="355" r:id="rId27"/>
    <p:sldId id="604" r:id="rId28"/>
    <p:sldId id="356" r:id="rId29"/>
    <p:sldId id="357" r:id="rId30"/>
    <p:sldId id="326" r:id="rId31"/>
    <p:sldId id="328" r:id="rId32"/>
    <p:sldId id="361" r:id="rId33"/>
    <p:sldId id="362" r:id="rId34"/>
    <p:sldId id="363" r:id="rId35"/>
    <p:sldId id="329" r:id="rId36"/>
    <p:sldId id="330" r:id="rId37"/>
    <p:sldId id="331" r:id="rId38"/>
    <p:sldId id="332" r:id="rId39"/>
    <p:sldId id="582" r:id="rId40"/>
    <p:sldId id="364" r:id="rId41"/>
    <p:sldId id="333" r:id="rId42"/>
    <p:sldId id="334" r:id="rId43"/>
    <p:sldId id="335" r:id="rId44"/>
    <p:sldId id="336" r:id="rId45"/>
    <p:sldId id="337" r:id="rId46"/>
    <p:sldId id="338" r:id="rId47"/>
    <p:sldId id="339" r:id="rId48"/>
    <p:sldId id="340" r:id="rId49"/>
    <p:sldId id="341" r:id="rId50"/>
    <p:sldId id="583" r:id="rId51"/>
    <p:sldId id="584" r:id="rId52"/>
    <p:sldId id="585" r:id="rId53"/>
    <p:sldId id="586" r:id="rId54"/>
    <p:sldId id="587" r:id="rId55"/>
    <p:sldId id="588" r:id="rId56"/>
    <p:sldId id="589" r:id="rId57"/>
    <p:sldId id="590" r:id="rId58"/>
    <p:sldId id="591" r:id="rId59"/>
    <p:sldId id="596" r:id="rId60"/>
    <p:sldId id="603" r:id="rId61"/>
    <p:sldId id="592" r:id="rId62"/>
    <p:sldId id="593" r:id="rId63"/>
    <p:sldId id="594" r:id="rId64"/>
    <p:sldId id="595" r:id="rId65"/>
    <p:sldId id="599" r:id="rId66"/>
    <p:sldId id="598" r:id="rId67"/>
    <p:sldId id="600" r:id="rId68"/>
    <p:sldId id="601" r:id="rId69"/>
    <p:sldId id="602" r:id="rId70"/>
    <p:sldId id="606" r:id="rId71"/>
    <p:sldId id="318" r:id="rId72"/>
  </p:sldIdLst>
  <p:sldSz cx="9144000" cy="5149850"/>
  <p:notesSz cx="6858000" cy="9144000"/>
  <p:custDataLst>
    <p:tags r:id="rId74"/>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8EA"/>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41" autoAdjust="0"/>
    <p:restoredTop sz="87251" autoAdjust="0"/>
  </p:normalViewPr>
  <p:slideViewPr>
    <p:cSldViewPr showGuides="1">
      <p:cViewPr varScale="1">
        <p:scale>
          <a:sx n="108" d="100"/>
          <a:sy n="108" d="100"/>
        </p:scale>
        <p:origin x="440" y="192"/>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30531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Wahrheitswert von "Schweine sind klüger als Amöben" kann nur festgestellt werden, solange Schweine und Amöben existieren; 2x2=4 ist dagegen zeitlos wahr, daher atemporal</a:t>
            </a:r>
          </a:p>
        </p:txBody>
      </p:sp>
      <p:sp>
        <p:nvSpPr>
          <p:cNvPr id="4" name="Slide Number Placeholder 3"/>
          <p:cNvSpPr>
            <a:spLocks noGrp="1"/>
          </p:cNvSpPr>
          <p:nvPr>
            <p:ph type="sldNum" sz="quarter" idx="5"/>
          </p:nvPr>
        </p:nvSpPr>
        <p:spPr/>
        <p:txBody>
          <a:bodyPr/>
          <a:lstStyle/>
          <a:p>
            <a:fld id="{E4EA47C3-D6D1-45C7-B7EF-A1183D105D1C}" type="slidenum">
              <a:rPr lang="de-DE" smtClean="0"/>
              <a:pPr/>
              <a:t>48</a:t>
            </a:fld>
            <a:endParaRPr lang="de-DE" dirty="0"/>
          </a:p>
        </p:txBody>
      </p:sp>
    </p:spTree>
    <p:extLst>
      <p:ext uri="{BB962C8B-B14F-4D97-AF65-F5344CB8AC3E}">
        <p14:creationId xmlns:p14="http://schemas.microsoft.com/office/powerpoint/2010/main" val="2288136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Subjektifizierung: u.a. von Elizabeth Traugott geprägter Begriff für das Phänomen, dass sprachliche Ausdrücke mit der Zeit pragmatische/interpersonale sowie sprecherbezogene Funktionen annehmen. Man könnte argumentieren, dass das hier der Fall ist: Das Präteritum drückt hier nicht die Vorzeitigkeit des Ereignisses aus, sondern vielmehr, dass die Sprecherin die Antwort auf die gestellte Frage vorher einmal wusste – man kann es also als sprecherbezogenes Präteritum deuten.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49</a:t>
            </a:fld>
            <a:endParaRPr lang="de-DE" dirty="0"/>
          </a:p>
        </p:txBody>
      </p:sp>
    </p:spTree>
    <p:extLst>
      <p:ext uri="{BB962C8B-B14F-4D97-AF65-F5344CB8AC3E}">
        <p14:creationId xmlns:p14="http://schemas.microsoft.com/office/powerpoint/2010/main" val="2767709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'lösbar' vs. 'muss gelöst werden'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52</a:t>
            </a:fld>
            <a:endParaRPr lang="de-DE" dirty="0"/>
          </a:p>
        </p:txBody>
      </p:sp>
    </p:spTree>
    <p:extLst>
      <p:ext uri="{BB962C8B-B14F-4D97-AF65-F5344CB8AC3E}">
        <p14:creationId xmlns:p14="http://schemas.microsoft.com/office/powerpoint/2010/main" val="99675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Die meisten inhärent eindeutigen Nomen sind relational – man nennt sie Funktionalbegriffe, weil es für solche Begriffe eine Funktion im mathematischen Sinne gibt, die jedem in Frage kommenden Possessor eindeutig einen Referenten zuordnet. Zum Beispiel hat jeder von uns genau einen Kopf, aber die meisten Menschen haben mehr als ein Bein, dewshalb ist Bein nicht inhärent eindeutig.</a:t>
            </a:r>
          </a:p>
        </p:txBody>
      </p:sp>
      <p:sp>
        <p:nvSpPr>
          <p:cNvPr id="4" name="Slide Number Placeholder 3"/>
          <p:cNvSpPr>
            <a:spLocks noGrp="1"/>
          </p:cNvSpPr>
          <p:nvPr>
            <p:ph type="sldNum" sz="quarter" idx="5"/>
          </p:nvPr>
        </p:nvSpPr>
        <p:spPr/>
        <p:txBody>
          <a:bodyPr/>
          <a:lstStyle/>
          <a:p>
            <a:fld id="{E4EA47C3-D6D1-45C7-B7EF-A1183D105D1C}" type="slidenum">
              <a:rPr lang="de-DE" smtClean="0"/>
              <a:pPr/>
              <a:t>60</a:t>
            </a:fld>
            <a:endParaRPr lang="de-DE" dirty="0"/>
          </a:p>
        </p:txBody>
      </p:sp>
    </p:spTree>
    <p:extLst>
      <p:ext uri="{BB962C8B-B14F-4D97-AF65-F5344CB8AC3E}">
        <p14:creationId xmlns:p14="http://schemas.microsoft.com/office/powerpoint/2010/main" val="907254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In diesem Satz ist das Argument des einstelligen Nomens </a:t>
            </a:r>
            <a:r>
              <a:rPr lang="en-DE" i="1"/>
              <a:t>Hund </a:t>
            </a:r>
            <a:r>
              <a:rPr lang="en-DE" i="0"/>
              <a:t>der Referent der Subjekt-NP </a:t>
            </a:r>
            <a:r>
              <a:rPr lang="en-DE" i="1"/>
              <a:t>der Hund</a:t>
            </a:r>
            <a:r>
              <a:rPr lang="en-DE" i="0"/>
              <a:t>; das Entsprechende gilt für </a:t>
            </a:r>
            <a:r>
              <a:rPr lang="en-DE" i="1"/>
              <a:t>die Tür</a:t>
            </a:r>
            <a:r>
              <a:rPr lang="en-DE" i="0"/>
              <a:t>. Beide Nomen haben also ein referenzielles Argument.</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61</a:t>
            </a:fld>
            <a:endParaRPr lang="de-DE" dirty="0"/>
          </a:p>
        </p:txBody>
      </p:sp>
    </p:spTree>
    <p:extLst>
      <p:ext uri="{BB962C8B-B14F-4D97-AF65-F5344CB8AC3E}">
        <p14:creationId xmlns:p14="http://schemas.microsoft.com/office/powerpoint/2010/main" val="390560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Dass Onkel ÄLTER ist als der Propositus (so nennt man das relationale Argument von Verwandtschaftsbegriffen) ist nicht zwangsläufig der Fall!</a:t>
            </a:r>
          </a:p>
        </p:txBody>
      </p:sp>
      <p:sp>
        <p:nvSpPr>
          <p:cNvPr id="4" name="Slide Number Placeholder 3"/>
          <p:cNvSpPr>
            <a:spLocks noGrp="1"/>
          </p:cNvSpPr>
          <p:nvPr>
            <p:ph type="sldNum" sz="quarter" idx="5"/>
          </p:nvPr>
        </p:nvSpPr>
        <p:spPr/>
        <p:txBody>
          <a:bodyPr/>
          <a:lstStyle/>
          <a:p>
            <a:fld id="{E4EA47C3-D6D1-45C7-B7EF-A1183D105D1C}" type="slidenum">
              <a:rPr lang="de-DE" smtClean="0"/>
              <a:pPr/>
              <a:t>63</a:t>
            </a:fld>
            <a:endParaRPr lang="de-DE" dirty="0"/>
          </a:p>
        </p:txBody>
      </p:sp>
    </p:spTree>
    <p:extLst>
      <p:ext uri="{BB962C8B-B14F-4D97-AF65-F5344CB8AC3E}">
        <p14:creationId xmlns:p14="http://schemas.microsoft.com/office/powerpoint/2010/main" val="42237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4</a:t>
            </a:fld>
            <a:endParaRPr lang="de-DE" dirty="0"/>
          </a:p>
        </p:txBody>
      </p:sp>
    </p:spTree>
    <p:extLst>
      <p:ext uri="{BB962C8B-B14F-4D97-AF65-F5344CB8AC3E}">
        <p14:creationId xmlns:p14="http://schemas.microsoft.com/office/powerpoint/2010/main" val="2695071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5</a:t>
            </a:fld>
            <a:endParaRPr lang="de-DE" dirty="0"/>
          </a:p>
        </p:txBody>
      </p:sp>
    </p:spTree>
    <p:extLst>
      <p:ext uri="{BB962C8B-B14F-4D97-AF65-F5344CB8AC3E}">
        <p14:creationId xmlns:p14="http://schemas.microsoft.com/office/powerpoint/2010/main" val="708548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23</a:t>
            </a:fld>
            <a:endParaRPr lang="de-DE" dirty="0"/>
          </a:p>
        </p:txBody>
      </p:sp>
    </p:spTree>
    <p:extLst>
      <p:ext uri="{BB962C8B-B14F-4D97-AF65-F5344CB8AC3E}">
        <p14:creationId xmlns:p14="http://schemas.microsoft.com/office/powerpoint/2010/main" val="332350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a:t>Prädikate schreiben einer oder mehreren Individuen </a:t>
            </a:r>
            <a:r>
              <a:rPr lang="en-GB" sz="1200" b="1"/>
              <a:t>Eigenschaften </a:t>
            </a:r>
            <a:r>
              <a:rPr lang="en-GB" sz="1200"/>
              <a:t>zu oder sagen etwas über die Beziehung zwischen Individuen. Man sagt auch: Sie prädizieren über Individuen (oder Entitäten). </a:t>
            </a:r>
          </a:p>
          <a:p>
            <a:pPr marL="0" indent="0">
              <a:buNone/>
            </a:pPr>
            <a:endParaRPr lang="en-DE" sz="1200"/>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24</a:t>
            </a:fld>
            <a:endParaRPr lang="de-DE" dirty="0"/>
          </a:p>
        </p:txBody>
      </p:sp>
    </p:spTree>
    <p:extLst>
      <p:ext uri="{BB962C8B-B14F-4D97-AF65-F5344CB8AC3E}">
        <p14:creationId xmlns:p14="http://schemas.microsoft.com/office/powerpoint/2010/main" val="1410865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"rot" und "Gabel" prädizieren über rg, "Klaus" über rk, während "essen" gleichzeitig etwas über alle drei Referenten aussagt</a:t>
            </a:r>
          </a:p>
        </p:txBody>
      </p:sp>
      <p:sp>
        <p:nvSpPr>
          <p:cNvPr id="4" name="Slide Number Placeholder 3"/>
          <p:cNvSpPr>
            <a:spLocks noGrp="1"/>
          </p:cNvSpPr>
          <p:nvPr>
            <p:ph type="sldNum" sz="quarter" idx="5"/>
          </p:nvPr>
        </p:nvSpPr>
        <p:spPr/>
        <p:txBody>
          <a:bodyPr/>
          <a:lstStyle/>
          <a:p>
            <a:fld id="{E4EA47C3-D6D1-45C7-B7EF-A1183D105D1C}" type="slidenum">
              <a:rPr lang="de-DE" smtClean="0"/>
              <a:pPr/>
              <a:t>28</a:t>
            </a:fld>
            <a:endParaRPr lang="de-DE" dirty="0"/>
          </a:p>
        </p:txBody>
      </p:sp>
    </p:spTree>
    <p:extLst>
      <p:ext uri="{BB962C8B-B14F-4D97-AF65-F5344CB8AC3E}">
        <p14:creationId xmlns:p14="http://schemas.microsoft.com/office/powerpoint/2010/main" val="397594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die Termini "Ergänzungen" und "Angaben" sind sicherlich noch aus BEM bekannt. </a:t>
            </a:r>
          </a:p>
        </p:txBody>
      </p:sp>
      <p:sp>
        <p:nvSpPr>
          <p:cNvPr id="4" name="Slide Number Placeholder 3"/>
          <p:cNvSpPr>
            <a:spLocks noGrp="1"/>
          </p:cNvSpPr>
          <p:nvPr>
            <p:ph type="sldNum" sz="quarter" idx="5"/>
          </p:nvPr>
        </p:nvSpPr>
        <p:spPr/>
        <p:txBody>
          <a:bodyPr/>
          <a:lstStyle/>
          <a:p>
            <a:fld id="{E4EA47C3-D6D1-45C7-B7EF-A1183D105D1C}" type="slidenum">
              <a:rPr lang="de-DE" smtClean="0"/>
              <a:pPr/>
              <a:t>33</a:t>
            </a:fld>
            <a:endParaRPr lang="de-DE" dirty="0"/>
          </a:p>
        </p:txBody>
      </p:sp>
    </p:spTree>
    <p:extLst>
      <p:ext uri="{BB962C8B-B14F-4D97-AF65-F5344CB8AC3E}">
        <p14:creationId xmlns:p14="http://schemas.microsoft.com/office/powerpoint/2010/main" val="2336211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man könnte z.B. noch eine Rolle "unwillentlicher Verursacher" hinzufügen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34</a:t>
            </a:fld>
            <a:endParaRPr lang="de-DE" dirty="0"/>
          </a:p>
        </p:txBody>
      </p:sp>
    </p:spTree>
    <p:extLst>
      <p:ext uri="{BB962C8B-B14F-4D97-AF65-F5344CB8AC3E}">
        <p14:creationId xmlns:p14="http://schemas.microsoft.com/office/powerpoint/2010/main" val="404251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Je nachdem, welchen Ereignistyp sie bezeichnen, lassen sich Verben in eine kleine Gruppe semantischer Großklassen einteilen, die man natürlich noch weiter differenzieren kann, z.B. mit unterschiedlich feinkörnigen Aktionsartentypologien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39</a:t>
            </a:fld>
            <a:endParaRPr lang="de-DE" dirty="0"/>
          </a:p>
        </p:txBody>
      </p:sp>
    </p:spTree>
    <p:extLst>
      <p:ext uri="{BB962C8B-B14F-4D97-AF65-F5344CB8AC3E}">
        <p14:creationId xmlns:p14="http://schemas.microsoft.com/office/powerpoint/2010/main" val="334547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672353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28.jpeg"/></Relationships>
</file>

<file path=ppt/slides/_rels/slide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0.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ABAED4-9DB3-4AA9-B294-B78EDEB528F4}"/>
              </a:ext>
            </a:extLst>
          </p:cNvPr>
          <p:cNvSpPr>
            <a:spLocks noGrp="1"/>
          </p:cNvSpPr>
          <p:nvPr>
            <p:ph type="ctrTitle"/>
          </p:nvPr>
        </p:nvSpPr>
        <p:spPr/>
        <p:txBody>
          <a:bodyPr/>
          <a:lstStyle/>
          <a:p>
            <a:r>
              <a:rPr lang="de-DE" dirty="0"/>
              <a:t>Grundbegriffe:</a:t>
            </a:r>
            <a:br>
              <a:rPr lang="de-DE" dirty="0"/>
            </a:br>
            <a:r>
              <a:rPr lang="de-DE" dirty="0"/>
              <a:t>Intension, Extension, Referenz &amp; mehr</a:t>
            </a:r>
          </a:p>
        </p:txBody>
      </p:sp>
      <p:sp>
        <p:nvSpPr>
          <p:cNvPr id="8" name="Untertitel 7">
            <a:extLst>
              <a:ext uri="{FF2B5EF4-FFF2-40B4-BE49-F238E27FC236}">
                <a16:creationId xmlns:a16="http://schemas.microsoft.com/office/drawing/2014/main" id="{9DC02B59-BC9C-4015-BE1A-A1DF878B866F}"/>
              </a:ext>
            </a:extLst>
          </p:cNvPr>
          <p:cNvSpPr>
            <a:spLocks noGrp="1"/>
          </p:cNvSpPr>
          <p:nvPr>
            <p:ph type="subTitle" idx="1"/>
          </p:nvPr>
        </p:nvSpPr>
        <p:spPr/>
        <p:txBody>
          <a:bodyPr/>
          <a:lstStyle/>
          <a:p>
            <a:r>
              <a:rPr lang="de-DE" dirty="0"/>
              <a:t>Stefan Hartmann</a:t>
            </a:r>
          </a:p>
          <a:p>
            <a:r>
              <a:rPr lang="de-DE" sz="1350" dirty="0"/>
              <a:t>hartmast@hhu.de</a:t>
            </a:r>
          </a:p>
        </p:txBody>
      </p:sp>
      <p:sp>
        <p:nvSpPr>
          <p:cNvPr id="7" name="Datumsplatzhalter 6">
            <a:extLst>
              <a:ext uri="{FF2B5EF4-FFF2-40B4-BE49-F238E27FC236}">
                <a16:creationId xmlns:a16="http://schemas.microsoft.com/office/drawing/2014/main" id="{B307ADE8-D21D-49C8-A8EF-429717DC989C}"/>
              </a:ext>
            </a:extLst>
          </p:cNvPr>
          <p:cNvSpPr>
            <a:spLocks noGrp="1"/>
          </p:cNvSpPr>
          <p:nvPr>
            <p:ph type="dt" sz="half" idx="10"/>
          </p:nvPr>
        </p:nvSpPr>
        <p:spPr>
          <a:xfrm>
            <a:off x="3654278" y="4447133"/>
            <a:ext cx="5179209" cy="274182"/>
          </a:xfrm>
        </p:spPr>
        <p:txBody>
          <a:bodyPr/>
          <a:lstStyle/>
          <a:p>
            <a:r>
              <a:rPr lang="de-DE" dirty="0"/>
              <a:t>Bildmaterial, soweit nicht anders angegeben: </a:t>
            </a:r>
          </a:p>
          <a:p>
            <a:r>
              <a:rPr lang="de-DE" dirty="0"/>
              <a:t>Pixabay/Unsplash, CC0 </a:t>
            </a:r>
          </a:p>
        </p:txBody>
      </p:sp>
      <p:sp>
        <p:nvSpPr>
          <p:cNvPr id="5" name="Untertitel 7">
            <a:extLst>
              <a:ext uri="{FF2B5EF4-FFF2-40B4-BE49-F238E27FC236}">
                <a16:creationId xmlns:a16="http://schemas.microsoft.com/office/drawing/2014/main" id="{9DC02B59-BC9C-4015-BE1A-A1DF878B866F}"/>
              </a:ext>
            </a:extLst>
          </p:cNvPr>
          <p:cNvSpPr txBox="1">
            <a:spLocks/>
          </p:cNvSpPr>
          <p:nvPr/>
        </p:nvSpPr>
        <p:spPr>
          <a:xfrm>
            <a:off x="3654279" y="1350789"/>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Einführung in die Semantik und Pragmatik</a:t>
            </a:r>
          </a:p>
        </p:txBody>
      </p:sp>
      <p:pic>
        <p:nvPicPr>
          <p:cNvPr id="4" name="Picture 3">
            <a:extLst>
              <a:ext uri="{FF2B5EF4-FFF2-40B4-BE49-F238E27FC236}">
                <a16:creationId xmlns:a16="http://schemas.microsoft.com/office/drawing/2014/main" id="{707B35D3-6A91-4D45-A9F3-25391D40EAEA}"/>
              </a:ext>
            </a:extLst>
          </p:cNvPr>
          <p:cNvPicPr>
            <a:picLocks noChangeAspect="1"/>
          </p:cNvPicPr>
          <p:nvPr/>
        </p:nvPicPr>
        <p:blipFill>
          <a:blip r:embed="rId4"/>
          <a:stretch>
            <a:fillRect/>
          </a:stretch>
        </p:blipFill>
        <p:spPr>
          <a:xfrm>
            <a:off x="7668344" y="4375125"/>
            <a:ext cx="1349648" cy="473007"/>
          </a:xfrm>
          <a:prstGeom prst="rect">
            <a:avLst/>
          </a:prstGeom>
        </p:spPr>
      </p:pic>
    </p:spTree>
    <p:custDataLst>
      <p:tags r:id="rId1"/>
    </p:custDataLst>
    <p:extLst>
      <p:ext uri="{BB962C8B-B14F-4D97-AF65-F5344CB8AC3E}">
        <p14:creationId xmlns:p14="http://schemas.microsoft.com/office/powerpoint/2010/main" val="170159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058D-E3D7-2E42-A602-E7B9E85AF182}"/>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1A7AD41E-78CB-4F47-A047-D926641D163A}"/>
              </a:ext>
            </a:extLst>
          </p:cNvPr>
          <p:cNvSpPr>
            <a:spLocks noGrp="1"/>
          </p:cNvSpPr>
          <p:nvPr>
            <p:ph type="ftr" sz="quarter" idx="11"/>
          </p:nvPr>
        </p:nvSpPr>
        <p:spPr/>
        <p:txBody>
          <a:bodyPr/>
          <a:lstStyle/>
          <a:p>
            <a:r>
              <a:rPr lang="de-DE"/>
              <a:t>(Gutzmann 2019: 6)</a:t>
            </a:r>
          </a:p>
        </p:txBody>
      </p:sp>
      <p:sp>
        <p:nvSpPr>
          <p:cNvPr id="4" name="Slide Number Placeholder 3">
            <a:extLst>
              <a:ext uri="{FF2B5EF4-FFF2-40B4-BE49-F238E27FC236}">
                <a16:creationId xmlns:a16="http://schemas.microsoft.com/office/drawing/2014/main" id="{8EAEC354-C07C-8F44-840A-FA5A6E0F663D}"/>
              </a:ext>
            </a:extLst>
          </p:cNvPr>
          <p:cNvSpPr>
            <a:spLocks noGrp="1"/>
          </p:cNvSpPr>
          <p:nvPr>
            <p:ph type="sldNum" sz="quarter" idx="12"/>
          </p:nvPr>
        </p:nvSpPr>
        <p:spPr/>
        <p:txBody>
          <a:bodyPr/>
          <a:lstStyle/>
          <a:p>
            <a:fld id="{9D195BCC-3514-4B1B-9C18-24F3D67EC549}" type="slidenum">
              <a:rPr lang="de-DE" smtClean="0"/>
              <a:t>10</a:t>
            </a:fld>
            <a:endParaRPr lang="de-DE"/>
          </a:p>
        </p:txBody>
      </p:sp>
      <p:sp>
        <p:nvSpPr>
          <p:cNvPr id="6" name="Text Placeholder 5">
            <a:extLst>
              <a:ext uri="{FF2B5EF4-FFF2-40B4-BE49-F238E27FC236}">
                <a16:creationId xmlns:a16="http://schemas.microsoft.com/office/drawing/2014/main" id="{73D36E34-2051-E942-9917-9393F26A5274}"/>
              </a:ext>
            </a:extLst>
          </p:cNvPr>
          <p:cNvSpPr>
            <a:spLocks noGrp="1"/>
          </p:cNvSpPr>
          <p:nvPr>
            <p:ph type="body" sz="quarter" idx="15"/>
          </p:nvPr>
        </p:nvSpPr>
        <p:spPr/>
        <p:txBody>
          <a:bodyPr/>
          <a:lstStyle/>
          <a:p>
            <a:r>
              <a:rPr lang="en-DE"/>
              <a:t>Intension und Extension</a:t>
            </a:r>
          </a:p>
        </p:txBody>
      </p:sp>
      <p:sp>
        <p:nvSpPr>
          <p:cNvPr id="7" name="TextBox 6">
            <a:extLst>
              <a:ext uri="{FF2B5EF4-FFF2-40B4-BE49-F238E27FC236}">
                <a16:creationId xmlns:a16="http://schemas.microsoft.com/office/drawing/2014/main" id="{06F7F686-8B7B-B846-95FA-027CE7D30C32}"/>
              </a:ext>
            </a:extLst>
          </p:cNvPr>
          <p:cNvSpPr txBox="1"/>
          <p:nvPr/>
        </p:nvSpPr>
        <p:spPr>
          <a:xfrm>
            <a:off x="1286578" y="3871069"/>
            <a:ext cx="906017" cy="300210"/>
          </a:xfrm>
          <a:prstGeom prst="rect">
            <a:avLst/>
          </a:prstGeom>
          <a:noFill/>
        </p:spPr>
        <p:txBody>
          <a:bodyPr wrap="none" rtlCol="0">
            <a:spAutoFit/>
          </a:bodyPr>
          <a:lstStyle/>
          <a:p>
            <a:pPr algn="ctr"/>
            <a:r>
              <a:rPr lang="en-DE" dirty="0" err="1"/>
              <a:t>Ausdruck</a:t>
            </a:r>
          </a:p>
        </p:txBody>
      </p:sp>
      <p:sp>
        <p:nvSpPr>
          <p:cNvPr id="8" name="TextBox 7">
            <a:extLst>
              <a:ext uri="{FF2B5EF4-FFF2-40B4-BE49-F238E27FC236}">
                <a16:creationId xmlns:a16="http://schemas.microsoft.com/office/drawing/2014/main" id="{81F93142-D0F2-FD47-BC98-693A56C21A87}"/>
              </a:ext>
            </a:extLst>
          </p:cNvPr>
          <p:cNvSpPr txBox="1"/>
          <p:nvPr/>
        </p:nvSpPr>
        <p:spPr>
          <a:xfrm>
            <a:off x="6709555" y="3871069"/>
            <a:ext cx="886781" cy="300210"/>
          </a:xfrm>
          <a:prstGeom prst="rect">
            <a:avLst/>
          </a:prstGeom>
          <a:noFill/>
        </p:spPr>
        <p:txBody>
          <a:bodyPr wrap="none" rtlCol="0">
            <a:spAutoFit/>
          </a:bodyPr>
          <a:lstStyle/>
          <a:p>
            <a:pPr algn="ctr"/>
            <a:r>
              <a:rPr lang="en-DE" dirty="0" err="1"/>
              <a:t>Intension</a:t>
            </a:r>
          </a:p>
        </p:txBody>
      </p:sp>
      <p:sp>
        <p:nvSpPr>
          <p:cNvPr id="9" name="TextBox 8">
            <a:extLst>
              <a:ext uri="{FF2B5EF4-FFF2-40B4-BE49-F238E27FC236}">
                <a16:creationId xmlns:a16="http://schemas.microsoft.com/office/drawing/2014/main" id="{851E4082-9AE7-C04A-8F18-93899CBE8FD6}"/>
              </a:ext>
            </a:extLst>
          </p:cNvPr>
          <p:cNvSpPr txBox="1"/>
          <p:nvPr/>
        </p:nvSpPr>
        <p:spPr>
          <a:xfrm>
            <a:off x="3978831" y="1862344"/>
            <a:ext cx="944489" cy="300210"/>
          </a:xfrm>
          <a:prstGeom prst="rect">
            <a:avLst/>
          </a:prstGeom>
          <a:noFill/>
        </p:spPr>
        <p:txBody>
          <a:bodyPr wrap="none" rtlCol="0">
            <a:spAutoFit/>
          </a:bodyPr>
          <a:lstStyle/>
          <a:p>
            <a:pPr algn="ctr"/>
            <a:r>
              <a:rPr lang="en-DE" dirty="0" err="1"/>
              <a:t>Extension</a:t>
            </a:r>
          </a:p>
        </p:txBody>
      </p:sp>
      <p:cxnSp>
        <p:nvCxnSpPr>
          <p:cNvPr id="11" name="Straight Arrow Connector 10">
            <a:extLst>
              <a:ext uri="{FF2B5EF4-FFF2-40B4-BE49-F238E27FC236}">
                <a16:creationId xmlns:a16="http://schemas.microsoft.com/office/drawing/2014/main" id="{A5A2E5E2-D996-4F4F-99E5-8116908F2D3F}"/>
              </a:ext>
            </a:extLst>
          </p:cNvPr>
          <p:cNvCxnSpPr>
            <a:stCxn id="7" idx="0"/>
            <a:endCxn id="9" idx="2"/>
          </p:cNvCxnSpPr>
          <p:nvPr/>
        </p:nvCxnSpPr>
        <p:spPr>
          <a:xfrm flipV="1">
            <a:off x="1739587" y="2162554"/>
            <a:ext cx="2711489" cy="170851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BFBC5A-362D-0942-8411-F08994B4F47F}"/>
              </a:ext>
            </a:extLst>
          </p:cNvPr>
          <p:cNvCxnSpPr>
            <a:cxnSpLocks/>
          </p:cNvCxnSpPr>
          <p:nvPr/>
        </p:nvCxnSpPr>
        <p:spPr>
          <a:xfrm flipH="1" flipV="1">
            <a:off x="4441456" y="2162554"/>
            <a:ext cx="2711489" cy="1708515"/>
          </a:xfrm>
          <a:prstGeom prst="straightConnector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4CDC15-3B32-534B-B96F-0F216E8AD3D2}"/>
              </a:ext>
            </a:extLst>
          </p:cNvPr>
          <p:cNvCxnSpPr>
            <a:stCxn id="7" idx="3"/>
            <a:endCxn id="8" idx="1"/>
          </p:cNvCxnSpPr>
          <p:nvPr/>
        </p:nvCxnSpPr>
        <p:spPr>
          <a:xfrm>
            <a:off x="2192595" y="4021174"/>
            <a:ext cx="4516960" cy="0"/>
          </a:xfrm>
          <a:prstGeom prst="straightConnector1">
            <a:avLst/>
          </a:prstGeom>
          <a:ln w="254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CEEC74-F48B-5E46-83BA-4E3B41405A5B}"/>
              </a:ext>
            </a:extLst>
          </p:cNvPr>
          <p:cNvSpPr txBox="1"/>
          <p:nvPr/>
        </p:nvSpPr>
        <p:spPr>
          <a:xfrm>
            <a:off x="3998065" y="4123114"/>
            <a:ext cx="886781" cy="300210"/>
          </a:xfrm>
          <a:prstGeom prst="rect">
            <a:avLst/>
          </a:prstGeom>
          <a:noFill/>
        </p:spPr>
        <p:txBody>
          <a:bodyPr wrap="none" rtlCol="0">
            <a:spAutoFit/>
          </a:bodyPr>
          <a:lstStyle/>
          <a:p>
            <a:pPr algn="ctr"/>
            <a:r>
              <a:rPr lang="en-DE" dirty="0" err="1"/>
              <a:t>Referenz</a:t>
            </a:r>
          </a:p>
        </p:txBody>
      </p:sp>
      <p:sp>
        <p:nvSpPr>
          <p:cNvPr id="16" name="TextBox 15">
            <a:extLst>
              <a:ext uri="{FF2B5EF4-FFF2-40B4-BE49-F238E27FC236}">
                <a16:creationId xmlns:a16="http://schemas.microsoft.com/office/drawing/2014/main" id="{E7465B7E-967F-154E-BA76-30E334F25E08}"/>
              </a:ext>
            </a:extLst>
          </p:cNvPr>
          <p:cNvSpPr txBox="1"/>
          <p:nvPr/>
        </p:nvSpPr>
        <p:spPr>
          <a:xfrm>
            <a:off x="1724763" y="2618616"/>
            <a:ext cx="1410964" cy="300210"/>
          </a:xfrm>
          <a:prstGeom prst="rect">
            <a:avLst/>
          </a:prstGeom>
          <a:noFill/>
        </p:spPr>
        <p:txBody>
          <a:bodyPr wrap="none" rtlCol="0">
            <a:spAutoFit/>
          </a:bodyPr>
          <a:lstStyle/>
          <a:p>
            <a:pPr algn="ctr"/>
            <a:r>
              <a:rPr lang="en-DE" dirty="0" err="1"/>
              <a:t>+ Sprachwissen</a:t>
            </a:r>
          </a:p>
        </p:txBody>
      </p:sp>
      <p:sp>
        <p:nvSpPr>
          <p:cNvPr id="17" name="TextBox 16">
            <a:extLst>
              <a:ext uri="{FF2B5EF4-FFF2-40B4-BE49-F238E27FC236}">
                <a16:creationId xmlns:a16="http://schemas.microsoft.com/office/drawing/2014/main" id="{BD603874-4C57-BB42-946F-952C426E32EB}"/>
              </a:ext>
            </a:extLst>
          </p:cNvPr>
          <p:cNvSpPr txBox="1"/>
          <p:nvPr/>
        </p:nvSpPr>
        <p:spPr>
          <a:xfrm>
            <a:off x="5796136" y="2618616"/>
            <a:ext cx="1205844" cy="300210"/>
          </a:xfrm>
          <a:prstGeom prst="rect">
            <a:avLst/>
          </a:prstGeom>
          <a:noFill/>
        </p:spPr>
        <p:txBody>
          <a:bodyPr wrap="none" rtlCol="0">
            <a:spAutoFit/>
          </a:bodyPr>
          <a:lstStyle/>
          <a:p>
            <a:pPr algn="ctr"/>
            <a:r>
              <a:rPr lang="en-DE" dirty="0" err="1"/>
              <a:t>+ Weltwissen</a:t>
            </a:r>
          </a:p>
        </p:txBody>
      </p:sp>
      <p:sp>
        <p:nvSpPr>
          <p:cNvPr id="19" name="TextBox 18">
            <a:extLst>
              <a:ext uri="{FF2B5EF4-FFF2-40B4-BE49-F238E27FC236}">
                <a16:creationId xmlns:a16="http://schemas.microsoft.com/office/drawing/2014/main" id="{68F5225A-C6EF-F442-AA65-0B696E21E419}"/>
              </a:ext>
            </a:extLst>
          </p:cNvPr>
          <p:cNvSpPr txBox="1"/>
          <p:nvPr/>
        </p:nvSpPr>
        <p:spPr>
          <a:xfrm>
            <a:off x="3084647" y="1493815"/>
            <a:ext cx="2711489" cy="400110"/>
          </a:xfrm>
          <a:prstGeom prst="rect">
            <a:avLst/>
          </a:prstGeom>
          <a:noFill/>
        </p:spPr>
        <p:txBody>
          <a:bodyPr wrap="square" rtlCol="0">
            <a:spAutoFit/>
          </a:bodyPr>
          <a:lstStyle/>
          <a:p>
            <a:pPr algn="ctr"/>
            <a:r>
              <a:rPr lang="en-DE" sz="2000" dirty="0" err="1">
                <a:solidFill>
                  <a:srgbClr val="00B050"/>
                </a:solidFill>
              </a:rPr>
              <a:t>MORGENSTERN</a:t>
            </a:r>
          </a:p>
        </p:txBody>
      </p:sp>
      <p:sp>
        <p:nvSpPr>
          <p:cNvPr id="20" name="TextBox 19">
            <a:extLst>
              <a:ext uri="{FF2B5EF4-FFF2-40B4-BE49-F238E27FC236}">
                <a16:creationId xmlns:a16="http://schemas.microsoft.com/office/drawing/2014/main" id="{D69EE529-F2C9-804F-9F1B-BFE726A3340D}"/>
              </a:ext>
            </a:extLst>
          </p:cNvPr>
          <p:cNvSpPr txBox="1"/>
          <p:nvPr/>
        </p:nvSpPr>
        <p:spPr>
          <a:xfrm>
            <a:off x="5797200" y="4173320"/>
            <a:ext cx="2711489" cy="400110"/>
          </a:xfrm>
          <a:prstGeom prst="rect">
            <a:avLst/>
          </a:prstGeom>
          <a:noFill/>
        </p:spPr>
        <p:txBody>
          <a:bodyPr wrap="square" rtlCol="0">
            <a:spAutoFit/>
          </a:bodyPr>
          <a:lstStyle/>
          <a:p>
            <a:pPr algn="ctr"/>
            <a:r>
              <a:rPr lang="en-DE" sz="2000" dirty="0" err="1">
                <a:solidFill>
                  <a:srgbClr val="0070C0"/>
                </a:solidFill>
              </a:rPr>
              <a:t>Planet Venus</a:t>
            </a:r>
          </a:p>
        </p:txBody>
      </p:sp>
      <p:sp>
        <p:nvSpPr>
          <p:cNvPr id="21" name="Oval Callout 20">
            <a:extLst>
              <a:ext uri="{FF2B5EF4-FFF2-40B4-BE49-F238E27FC236}">
                <a16:creationId xmlns:a16="http://schemas.microsoft.com/office/drawing/2014/main" id="{8E12E636-EA01-A247-B2B7-7EAC19B49C8A}"/>
              </a:ext>
            </a:extLst>
          </p:cNvPr>
          <p:cNvSpPr/>
          <p:nvPr/>
        </p:nvSpPr>
        <p:spPr>
          <a:xfrm>
            <a:off x="538850" y="4139698"/>
            <a:ext cx="2250306" cy="612051"/>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i="1">
                <a:solidFill>
                  <a:schemeClr val="tx1"/>
                </a:solidFill>
              </a:rPr>
              <a:t>der Morgenstern</a:t>
            </a:r>
          </a:p>
        </p:txBody>
      </p:sp>
    </p:spTree>
    <p:extLst>
      <p:ext uri="{BB962C8B-B14F-4D97-AF65-F5344CB8AC3E}">
        <p14:creationId xmlns:p14="http://schemas.microsoft.com/office/powerpoint/2010/main" val="6918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058D-E3D7-2E42-A602-E7B9E85AF182}"/>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1A7AD41E-78CB-4F47-A047-D926641D163A}"/>
              </a:ext>
            </a:extLst>
          </p:cNvPr>
          <p:cNvSpPr>
            <a:spLocks noGrp="1"/>
          </p:cNvSpPr>
          <p:nvPr>
            <p:ph type="ftr" sz="quarter" idx="11"/>
          </p:nvPr>
        </p:nvSpPr>
        <p:spPr/>
        <p:txBody>
          <a:bodyPr/>
          <a:lstStyle/>
          <a:p>
            <a:r>
              <a:rPr lang="de-DE"/>
              <a:t>(Gutzmann 2019: 6)</a:t>
            </a:r>
          </a:p>
        </p:txBody>
      </p:sp>
      <p:sp>
        <p:nvSpPr>
          <p:cNvPr id="4" name="Slide Number Placeholder 3">
            <a:extLst>
              <a:ext uri="{FF2B5EF4-FFF2-40B4-BE49-F238E27FC236}">
                <a16:creationId xmlns:a16="http://schemas.microsoft.com/office/drawing/2014/main" id="{8EAEC354-C07C-8F44-840A-FA5A6E0F663D}"/>
              </a:ext>
            </a:extLst>
          </p:cNvPr>
          <p:cNvSpPr>
            <a:spLocks noGrp="1"/>
          </p:cNvSpPr>
          <p:nvPr>
            <p:ph type="sldNum" sz="quarter" idx="12"/>
          </p:nvPr>
        </p:nvSpPr>
        <p:spPr/>
        <p:txBody>
          <a:bodyPr/>
          <a:lstStyle/>
          <a:p>
            <a:fld id="{9D195BCC-3514-4B1B-9C18-24F3D67EC549}" type="slidenum">
              <a:rPr lang="de-DE" smtClean="0"/>
              <a:t>11</a:t>
            </a:fld>
            <a:endParaRPr lang="de-DE"/>
          </a:p>
        </p:txBody>
      </p:sp>
      <p:sp>
        <p:nvSpPr>
          <p:cNvPr id="6" name="Text Placeholder 5">
            <a:extLst>
              <a:ext uri="{FF2B5EF4-FFF2-40B4-BE49-F238E27FC236}">
                <a16:creationId xmlns:a16="http://schemas.microsoft.com/office/drawing/2014/main" id="{73D36E34-2051-E942-9917-9393F26A5274}"/>
              </a:ext>
            </a:extLst>
          </p:cNvPr>
          <p:cNvSpPr>
            <a:spLocks noGrp="1"/>
          </p:cNvSpPr>
          <p:nvPr>
            <p:ph type="body" sz="quarter" idx="15"/>
          </p:nvPr>
        </p:nvSpPr>
        <p:spPr/>
        <p:txBody>
          <a:bodyPr/>
          <a:lstStyle/>
          <a:p>
            <a:r>
              <a:rPr lang="en-DE"/>
              <a:t>Intension und Extension</a:t>
            </a:r>
          </a:p>
        </p:txBody>
      </p:sp>
      <p:sp>
        <p:nvSpPr>
          <p:cNvPr id="7" name="TextBox 6">
            <a:extLst>
              <a:ext uri="{FF2B5EF4-FFF2-40B4-BE49-F238E27FC236}">
                <a16:creationId xmlns:a16="http://schemas.microsoft.com/office/drawing/2014/main" id="{06F7F686-8B7B-B846-95FA-027CE7D30C32}"/>
              </a:ext>
            </a:extLst>
          </p:cNvPr>
          <p:cNvSpPr txBox="1"/>
          <p:nvPr/>
        </p:nvSpPr>
        <p:spPr>
          <a:xfrm>
            <a:off x="1286578" y="3871069"/>
            <a:ext cx="906017" cy="300210"/>
          </a:xfrm>
          <a:prstGeom prst="rect">
            <a:avLst/>
          </a:prstGeom>
          <a:noFill/>
        </p:spPr>
        <p:txBody>
          <a:bodyPr wrap="none" rtlCol="0">
            <a:spAutoFit/>
          </a:bodyPr>
          <a:lstStyle/>
          <a:p>
            <a:pPr algn="ctr"/>
            <a:r>
              <a:rPr lang="en-DE" dirty="0" err="1"/>
              <a:t>Ausdruck</a:t>
            </a:r>
          </a:p>
        </p:txBody>
      </p:sp>
      <p:sp>
        <p:nvSpPr>
          <p:cNvPr id="8" name="TextBox 7">
            <a:extLst>
              <a:ext uri="{FF2B5EF4-FFF2-40B4-BE49-F238E27FC236}">
                <a16:creationId xmlns:a16="http://schemas.microsoft.com/office/drawing/2014/main" id="{81F93142-D0F2-FD47-BC98-693A56C21A87}"/>
              </a:ext>
            </a:extLst>
          </p:cNvPr>
          <p:cNvSpPr txBox="1"/>
          <p:nvPr/>
        </p:nvSpPr>
        <p:spPr>
          <a:xfrm>
            <a:off x="6709555" y="3871069"/>
            <a:ext cx="886781" cy="300210"/>
          </a:xfrm>
          <a:prstGeom prst="rect">
            <a:avLst/>
          </a:prstGeom>
          <a:noFill/>
        </p:spPr>
        <p:txBody>
          <a:bodyPr wrap="none" rtlCol="0">
            <a:spAutoFit/>
          </a:bodyPr>
          <a:lstStyle/>
          <a:p>
            <a:pPr algn="ctr"/>
            <a:r>
              <a:rPr lang="en-DE" dirty="0" err="1"/>
              <a:t>Intension</a:t>
            </a:r>
          </a:p>
        </p:txBody>
      </p:sp>
      <p:sp>
        <p:nvSpPr>
          <p:cNvPr id="9" name="TextBox 8">
            <a:extLst>
              <a:ext uri="{FF2B5EF4-FFF2-40B4-BE49-F238E27FC236}">
                <a16:creationId xmlns:a16="http://schemas.microsoft.com/office/drawing/2014/main" id="{851E4082-9AE7-C04A-8F18-93899CBE8FD6}"/>
              </a:ext>
            </a:extLst>
          </p:cNvPr>
          <p:cNvSpPr txBox="1"/>
          <p:nvPr/>
        </p:nvSpPr>
        <p:spPr>
          <a:xfrm>
            <a:off x="3978831" y="1862344"/>
            <a:ext cx="944489" cy="300210"/>
          </a:xfrm>
          <a:prstGeom prst="rect">
            <a:avLst/>
          </a:prstGeom>
          <a:noFill/>
        </p:spPr>
        <p:txBody>
          <a:bodyPr wrap="none" rtlCol="0">
            <a:spAutoFit/>
          </a:bodyPr>
          <a:lstStyle/>
          <a:p>
            <a:pPr algn="ctr"/>
            <a:r>
              <a:rPr lang="en-DE" dirty="0" err="1"/>
              <a:t>Extension</a:t>
            </a:r>
          </a:p>
        </p:txBody>
      </p:sp>
      <p:cxnSp>
        <p:nvCxnSpPr>
          <p:cNvPr id="11" name="Straight Arrow Connector 10">
            <a:extLst>
              <a:ext uri="{FF2B5EF4-FFF2-40B4-BE49-F238E27FC236}">
                <a16:creationId xmlns:a16="http://schemas.microsoft.com/office/drawing/2014/main" id="{A5A2E5E2-D996-4F4F-99E5-8116908F2D3F}"/>
              </a:ext>
            </a:extLst>
          </p:cNvPr>
          <p:cNvCxnSpPr>
            <a:stCxn id="7" idx="0"/>
            <a:endCxn id="9" idx="2"/>
          </p:cNvCxnSpPr>
          <p:nvPr/>
        </p:nvCxnSpPr>
        <p:spPr>
          <a:xfrm flipV="1">
            <a:off x="1739587" y="2162554"/>
            <a:ext cx="2711489" cy="170851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BFBC5A-362D-0942-8411-F08994B4F47F}"/>
              </a:ext>
            </a:extLst>
          </p:cNvPr>
          <p:cNvCxnSpPr>
            <a:cxnSpLocks/>
          </p:cNvCxnSpPr>
          <p:nvPr/>
        </p:nvCxnSpPr>
        <p:spPr>
          <a:xfrm flipH="1" flipV="1">
            <a:off x="4441456" y="2162554"/>
            <a:ext cx="2711489" cy="1708515"/>
          </a:xfrm>
          <a:prstGeom prst="straightConnector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4CDC15-3B32-534B-B96F-0F216E8AD3D2}"/>
              </a:ext>
            </a:extLst>
          </p:cNvPr>
          <p:cNvCxnSpPr>
            <a:stCxn id="7" idx="3"/>
            <a:endCxn id="8" idx="1"/>
          </p:cNvCxnSpPr>
          <p:nvPr/>
        </p:nvCxnSpPr>
        <p:spPr>
          <a:xfrm>
            <a:off x="2192595" y="4021174"/>
            <a:ext cx="4516960" cy="0"/>
          </a:xfrm>
          <a:prstGeom prst="straightConnector1">
            <a:avLst/>
          </a:prstGeom>
          <a:ln w="254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CEEC74-F48B-5E46-83BA-4E3B41405A5B}"/>
              </a:ext>
            </a:extLst>
          </p:cNvPr>
          <p:cNvSpPr txBox="1"/>
          <p:nvPr/>
        </p:nvSpPr>
        <p:spPr>
          <a:xfrm>
            <a:off x="3998065" y="4123114"/>
            <a:ext cx="886781" cy="300210"/>
          </a:xfrm>
          <a:prstGeom prst="rect">
            <a:avLst/>
          </a:prstGeom>
          <a:noFill/>
        </p:spPr>
        <p:txBody>
          <a:bodyPr wrap="none" rtlCol="0">
            <a:spAutoFit/>
          </a:bodyPr>
          <a:lstStyle/>
          <a:p>
            <a:pPr algn="ctr"/>
            <a:r>
              <a:rPr lang="en-DE" dirty="0" err="1"/>
              <a:t>Referenz</a:t>
            </a:r>
          </a:p>
        </p:txBody>
      </p:sp>
      <p:sp>
        <p:nvSpPr>
          <p:cNvPr id="16" name="TextBox 15">
            <a:extLst>
              <a:ext uri="{FF2B5EF4-FFF2-40B4-BE49-F238E27FC236}">
                <a16:creationId xmlns:a16="http://schemas.microsoft.com/office/drawing/2014/main" id="{E7465B7E-967F-154E-BA76-30E334F25E08}"/>
              </a:ext>
            </a:extLst>
          </p:cNvPr>
          <p:cNvSpPr txBox="1"/>
          <p:nvPr/>
        </p:nvSpPr>
        <p:spPr>
          <a:xfrm>
            <a:off x="1724763" y="2618616"/>
            <a:ext cx="1410964" cy="300210"/>
          </a:xfrm>
          <a:prstGeom prst="rect">
            <a:avLst/>
          </a:prstGeom>
          <a:noFill/>
        </p:spPr>
        <p:txBody>
          <a:bodyPr wrap="none" rtlCol="0">
            <a:spAutoFit/>
          </a:bodyPr>
          <a:lstStyle/>
          <a:p>
            <a:pPr algn="ctr"/>
            <a:r>
              <a:rPr lang="en-DE" dirty="0" err="1"/>
              <a:t>+ Sprachwissen</a:t>
            </a:r>
          </a:p>
        </p:txBody>
      </p:sp>
      <p:sp>
        <p:nvSpPr>
          <p:cNvPr id="17" name="TextBox 16">
            <a:extLst>
              <a:ext uri="{FF2B5EF4-FFF2-40B4-BE49-F238E27FC236}">
                <a16:creationId xmlns:a16="http://schemas.microsoft.com/office/drawing/2014/main" id="{BD603874-4C57-BB42-946F-952C426E32EB}"/>
              </a:ext>
            </a:extLst>
          </p:cNvPr>
          <p:cNvSpPr txBox="1"/>
          <p:nvPr/>
        </p:nvSpPr>
        <p:spPr>
          <a:xfrm>
            <a:off x="5796136" y="2618616"/>
            <a:ext cx="1205844" cy="300210"/>
          </a:xfrm>
          <a:prstGeom prst="rect">
            <a:avLst/>
          </a:prstGeom>
          <a:noFill/>
        </p:spPr>
        <p:txBody>
          <a:bodyPr wrap="none" rtlCol="0">
            <a:spAutoFit/>
          </a:bodyPr>
          <a:lstStyle/>
          <a:p>
            <a:pPr algn="ctr"/>
            <a:r>
              <a:rPr lang="en-DE" dirty="0" err="1"/>
              <a:t>+ Weltwissen</a:t>
            </a:r>
          </a:p>
        </p:txBody>
      </p:sp>
      <p:sp>
        <p:nvSpPr>
          <p:cNvPr id="19" name="TextBox 18">
            <a:extLst>
              <a:ext uri="{FF2B5EF4-FFF2-40B4-BE49-F238E27FC236}">
                <a16:creationId xmlns:a16="http://schemas.microsoft.com/office/drawing/2014/main" id="{68F5225A-C6EF-F442-AA65-0B696E21E419}"/>
              </a:ext>
            </a:extLst>
          </p:cNvPr>
          <p:cNvSpPr txBox="1"/>
          <p:nvPr/>
        </p:nvSpPr>
        <p:spPr>
          <a:xfrm>
            <a:off x="1991055" y="1493815"/>
            <a:ext cx="4813193" cy="400110"/>
          </a:xfrm>
          <a:prstGeom prst="rect">
            <a:avLst/>
          </a:prstGeom>
          <a:noFill/>
        </p:spPr>
        <p:txBody>
          <a:bodyPr wrap="square" rtlCol="0">
            <a:spAutoFit/>
          </a:bodyPr>
          <a:lstStyle/>
          <a:p>
            <a:pPr algn="ctr"/>
            <a:r>
              <a:rPr lang="en-DE" sz="2000" dirty="0" err="1">
                <a:solidFill>
                  <a:srgbClr val="00B050"/>
                </a:solidFill>
              </a:rPr>
              <a:t>DIE-DEUTSCHE-BUNDESKANZLERIN</a:t>
            </a:r>
          </a:p>
        </p:txBody>
      </p:sp>
      <p:sp>
        <p:nvSpPr>
          <p:cNvPr id="20" name="TextBox 19">
            <a:extLst>
              <a:ext uri="{FF2B5EF4-FFF2-40B4-BE49-F238E27FC236}">
                <a16:creationId xmlns:a16="http://schemas.microsoft.com/office/drawing/2014/main" id="{D69EE529-F2C9-804F-9F1B-BFE726A3340D}"/>
              </a:ext>
            </a:extLst>
          </p:cNvPr>
          <p:cNvSpPr txBox="1"/>
          <p:nvPr/>
        </p:nvSpPr>
        <p:spPr>
          <a:xfrm>
            <a:off x="5797200" y="4173320"/>
            <a:ext cx="2711489" cy="400110"/>
          </a:xfrm>
          <a:prstGeom prst="rect">
            <a:avLst/>
          </a:prstGeom>
          <a:noFill/>
        </p:spPr>
        <p:txBody>
          <a:bodyPr wrap="square" rtlCol="0">
            <a:spAutoFit/>
          </a:bodyPr>
          <a:lstStyle/>
          <a:p>
            <a:pPr algn="ctr"/>
            <a:r>
              <a:rPr lang="en-DE" sz="2000" dirty="0" err="1">
                <a:solidFill>
                  <a:srgbClr val="0070C0"/>
                </a:solidFill>
              </a:rPr>
              <a:t>Angela Merkel</a:t>
            </a:r>
          </a:p>
        </p:txBody>
      </p:sp>
      <p:sp>
        <p:nvSpPr>
          <p:cNvPr id="21" name="Oval Callout 20">
            <a:extLst>
              <a:ext uri="{FF2B5EF4-FFF2-40B4-BE49-F238E27FC236}">
                <a16:creationId xmlns:a16="http://schemas.microsoft.com/office/drawing/2014/main" id="{8E12E636-EA01-A247-B2B7-7EAC19B49C8A}"/>
              </a:ext>
            </a:extLst>
          </p:cNvPr>
          <p:cNvSpPr/>
          <p:nvPr/>
        </p:nvSpPr>
        <p:spPr>
          <a:xfrm>
            <a:off x="538850" y="4139698"/>
            <a:ext cx="2250306" cy="612051"/>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i="1">
                <a:solidFill>
                  <a:schemeClr val="tx1"/>
                </a:solidFill>
              </a:rPr>
              <a:t>die deutsche Bundeskanzlerin</a:t>
            </a:r>
          </a:p>
        </p:txBody>
      </p:sp>
    </p:spTree>
    <p:extLst>
      <p:ext uri="{BB962C8B-B14F-4D97-AF65-F5344CB8AC3E}">
        <p14:creationId xmlns:p14="http://schemas.microsoft.com/office/powerpoint/2010/main" val="1582352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3CF6-E9C3-6A47-89A4-BBEDFD20BEC9}"/>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3D76B904-5E1E-0446-AC0C-69D8F15AAC0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D5BE255-0E47-C642-B032-4FF8E5BA7C73}"/>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5" name="Text Placeholder 4">
            <a:extLst>
              <a:ext uri="{FF2B5EF4-FFF2-40B4-BE49-F238E27FC236}">
                <a16:creationId xmlns:a16="http://schemas.microsoft.com/office/drawing/2014/main" id="{8F5785E7-67D3-5D42-89DC-E1C3119E91B0}"/>
              </a:ext>
            </a:extLst>
          </p:cNvPr>
          <p:cNvSpPr>
            <a:spLocks noGrp="1"/>
          </p:cNvSpPr>
          <p:nvPr>
            <p:ph type="body" sz="quarter" idx="14"/>
          </p:nvPr>
        </p:nvSpPr>
        <p:spPr/>
        <p:txBody>
          <a:bodyPr/>
          <a:lstStyle/>
          <a:p>
            <a:pPr marL="0" indent="0">
              <a:buNone/>
            </a:pPr>
            <a:r>
              <a:rPr lang="en-DE" i="1"/>
              <a:t>Düsseldorf</a:t>
            </a:r>
          </a:p>
          <a:p>
            <a:pPr marL="0" indent="0">
              <a:buNone/>
            </a:pPr>
            <a:endParaRPr lang="en-DE" i="1"/>
          </a:p>
          <a:p>
            <a:pPr marL="0" indent="0">
              <a:buNone/>
            </a:pPr>
            <a:r>
              <a:rPr lang="en-DE" i="1"/>
              <a:t>die Landeshauptstadt von Nordrhein-Westfalen</a:t>
            </a:r>
          </a:p>
          <a:p>
            <a:pPr marL="0" indent="0">
              <a:buNone/>
            </a:pPr>
            <a:endParaRPr lang="en-DE" i="1"/>
          </a:p>
          <a:p>
            <a:pPr marL="0" indent="0">
              <a:buNone/>
            </a:pPr>
            <a:r>
              <a:rPr lang="en-DE" i="1"/>
              <a:t>die Hauptstadt des bevölkerungsreichsten </a:t>
            </a:r>
            <a:br>
              <a:rPr lang="en-DE" i="1"/>
            </a:br>
            <a:r>
              <a:rPr lang="en-DE" i="1"/>
              <a:t>Bundeslands der Bundesrepublik </a:t>
            </a:r>
            <a:br>
              <a:rPr lang="en-DE" i="1"/>
            </a:br>
            <a:r>
              <a:rPr lang="en-DE" i="1"/>
              <a:t>Deutschland</a:t>
            </a:r>
          </a:p>
          <a:p>
            <a:pPr marL="0" indent="0">
              <a:buNone/>
            </a:pPr>
            <a:endParaRPr lang="en-DE" i="1"/>
          </a:p>
          <a:p>
            <a:pPr marL="0" indent="0">
              <a:buNone/>
            </a:pPr>
            <a:r>
              <a:rPr lang="en-DE" i="1"/>
              <a:t>die (nach Einwohnern) siebtgrößte</a:t>
            </a:r>
            <a:br>
              <a:rPr lang="en-DE" i="1"/>
            </a:br>
            <a:r>
              <a:rPr lang="en-DE" i="1"/>
              <a:t>Stadt Deutschlands</a:t>
            </a:r>
          </a:p>
          <a:p>
            <a:pPr marL="0" indent="0">
              <a:buNone/>
            </a:pPr>
            <a:endParaRPr lang="en-DE" i="1"/>
          </a:p>
          <a:p>
            <a:pPr marL="0" indent="0">
              <a:buNone/>
            </a:pPr>
            <a:endParaRPr lang="en-DE" i="1"/>
          </a:p>
          <a:p>
            <a:pPr marL="0" indent="0">
              <a:buNone/>
            </a:pPr>
            <a:endParaRPr lang="en-DE" i="1"/>
          </a:p>
          <a:p>
            <a:pPr marL="0" indent="0">
              <a:buNone/>
            </a:pPr>
            <a:endParaRPr lang="en-DE" i="1"/>
          </a:p>
        </p:txBody>
      </p:sp>
      <p:sp>
        <p:nvSpPr>
          <p:cNvPr id="6" name="Text Placeholder 5">
            <a:extLst>
              <a:ext uri="{FF2B5EF4-FFF2-40B4-BE49-F238E27FC236}">
                <a16:creationId xmlns:a16="http://schemas.microsoft.com/office/drawing/2014/main" id="{FFB6CFF4-A187-3C46-B5E1-70298E9C7E87}"/>
              </a:ext>
            </a:extLst>
          </p:cNvPr>
          <p:cNvSpPr>
            <a:spLocks noGrp="1"/>
          </p:cNvSpPr>
          <p:nvPr>
            <p:ph type="body" sz="quarter" idx="15"/>
          </p:nvPr>
        </p:nvSpPr>
        <p:spPr/>
        <p:txBody>
          <a:bodyPr/>
          <a:lstStyle/>
          <a:p>
            <a:r>
              <a:rPr lang="en-DE"/>
              <a:t>Intension und Extension</a:t>
            </a:r>
          </a:p>
        </p:txBody>
      </p:sp>
      <p:pic>
        <p:nvPicPr>
          <p:cNvPr id="8194" name="Picture 2" descr="Dusseldorf, Skyline, Rhine, Television Tower">
            <a:extLst>
              <a:ext uri="{FF2B5EF4-FFF2-40B4-BE49-F238E27FC236}">
                <a16:creationId xmlns:a16="http://schemas.microsoft.com/office/drawing/2014/main" id="{29449E38-8A2F-9E48-9E7D-C4C253566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809205"/>
            <a:ext cx="4716016" cy="23580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9FF620-40A3-EF47-921B-DEAA52C9F49E}"/>
              </a:ext>
            </a:extLst>
          </p:cNvPr>
          <p:cNvSpPr txBox="1"/>
          <p:nvPr/>
        </p:nvSpPr>
        <p:spPr>
          <a:xfrm>
            <a:off x="6444208" y="1412634"/>
            <a:ext cx="2592288" cy="923843"/>
          </a:xfrm>
          <a:prstGeom prst="rect">
            <a:avLst/>
          </a:prstGeom>
          <a:noFill/>
        </p:spPr>
        <p:txBody>
          <a:bodyPr wrap="square" rtlCol="0">
            <a:spAutoFit/>
          </a:bodyPr>
          <a:lstStyle/>
          <a:p>
            <a:pPr algn="l"/>
            <a:r>
              <a:rPr lang="en-DE" dirty="0" err="1"/>
              <a:t>gleiche Extension:</a:t>
            </a:r>
          </a:p>
          <a:p>
            <a:pPr algn="l"/>
            <a:r>
              <a:rPr lang="en-DE" dirty="0" err="1"/>
              <a:t>'Düsseldorf'</a:t>
            </a:r>
          </a:p>
          <a:p>
            <a:pPr algn="l"/>
            <a:endParaRPr lang="en-DE" dirty="0" err="1"/>
          </a:p>
          <a:p>
            <a:pPr algn="l"/>
            <a:r>
              <a:rPr lang="en-DE" dirty="0" err="1"/>
              <a:t>unterschiedliche Intension</a:t>
            </a:r>
          </a:p>
        </p:txBody>
      </p:sp>
    </p:spTree>
    <p:extLst>
      <p:ext uri="{BB962C8B-B14F-4D97-AF65-F5344CB8AC3E}">
        <p14:creationId xmlns:p14="http://schemas.microsoft.com/office/powerpoint/2010/main" val="72477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52FAD-1520-414F-A982-FDD448957323}"/>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CDAC07BC-097A-6A43-B08E-B036AAEFAE1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46298AF-03DF-0A41-9B16-955201953DBF}"/>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5" name="Text Placeholder 4">
            <a:extLst>
              <a:ext uri="{FF2B5EF4-FFF2-40B4-BE49-F238E27FC236}">
                <a16:creationId xmlns:a16="http://schemas.microsoft.com/office/drawing/2014/main" id="{75B9D621-D22B-3146-93EF-A367ABF19EDA}"/>
              </a:ext>
            </a:extLst>
          </p:cNvPr>
          <p:cNvSpPr>
            <a:spLocks noGrp="1"/>
          </p:cNvSpPr>
          <p:nvPr>
            <p:ph type="body" sz="quarter" idx="14"/>
          </p:nvPr>
        </p:nvSpPr>
        <p:spPr>
          <a:xfrm>
            <a:off x="521550" y="1545752"/>
            <a:ext cx="4842538" cy="3311525"/>
          </a:xfrm>
        </p:spPr>
        <p:txBody>
          <a:bodyPr/>
          <a:lstStyle/>
          <a:p>
            <a:pPr marL="0" indent="0">
              <a:buNone/>
            </a:pPr>
            <a:r>
              <a:rPr lang="en-DE" sz="1800" i="1"/>
              <a:t>Inten</a:t>
            </a:r>
            <a:r>
              <a:rPr lang="en-DE" sz="1800" b="1" i="1"/>
              <a:t>s</a:t>
            </a:r>
            <a:r>
              <a:rPr lang="en-DE" sz="1800" i="1"/>
              <a:t>ion </a:t>
            </a:r>
            <a:r>
              <a:rPr lang="en-DE" sz="1800"/>
              <a:t>und </a:t>
            </a:r>
            <a:r>
              <a:rPr lang="en-DE" sz="1800" i="1"/>
              <a:t>Inten</a:t>
            </a:r>
            <a:r>
              <a:rPr lang="en-DE" sz="1800" b="1" i="1"/>
              <a:t>t</a:t>
            </a:r>
            <a:r>
              <a:rPr lang="en-DE" sz="1800" i="1"/>
              <a:t>ion </a:t>
            </a:r>
            <a:r>
              <a:rPr lang="en-DE" sz="1800"/>
              <a:t>sind zwar etymologisch verwandt, haben aber sonst nicht viel miteinander zu tun.</a:t>
            </a:r>
          </a:p>
          <a:p>
            <a:pPr marL="0" indent="0">
              <a:buNone/>
            </a:pPr>
            <a:endParaRPr lang="en-DE" sz="1000"/>
          </a:p>
          <a:p>
            <a:pPr marL="0" indent="0">
              <a:buNone/>
            </a:pPr>
            <a:r>
              <a:rPr lang="en-DE" sz="1800"/>
              <a:t>beide lassen sich auf lat. </a:t>
            </a:r>
            <a:r>
              <a:rPr lang="en-DE" sz="1800" i="1"/>
              <a:t>intendere </a:t>
            </a:r>
            <a:r>
              <a:rPr lang="en-DE" sz="1800"/>
              <a:t>'anspannen / achten auf / bedacht sein auf' zurückführen (bzw. die nominalisierte Form </a:t>
            </a:r>
            <a:r>
              <a:rPr lang="en-DE" sz="1800" i="1"/>
              <a:t>intensio</a:t>
            </a:r>
            <a:r>
              <a:rPr lang="en-DE" sz="1800"/>
              <a:t>)</a:t>
            </a:r>
          </a:p>
          <a:p>
            <a:pPr marL="0" indent="0">
              <a:buNone/>
            </a:pPr>
            <a:endParaRPr lang="en-DE" sz="1000"/>
          </a:p>
          <a:p>
            <a:pPr marL="0" indent="0">
              <a:buNone/>
            </a:pPr>
            <a:r>
              <a:rPr lang="en-DE" sz="1800"/>
              <a:t>Aber während </a:t>
            </a:r>
            <a:r>
              <a:rPr lang="en-DE" sz="1800" i="1"/>
              <a:t>Intention </a:t>
            </a:r>
            <a:r>
              <a:rPr lang="en-DE" sz="1800"/>
              <a:t>(auch alltagssprachlich) eine 'Absicht' bezeichnet, ist mit </a:t>
            </a:r>
            <a:r>
              <a:rPr lang="en-DE" sz="1800" i="1"/>
              <a:t>Intension </a:t>
            </a:r>
            <a:r>
              <a:rPr lang="en-DE" sz="1800"/>
              <a:t>der Begriffsinhalt/Bedeutungsgehalt eines sprachlichen Ausdrucks gemeint.</a:t>
            </a:r>
          </a:p>
        </p:txBody>
      </p:sp>
      <p:sp>
        <p:nvSpPr>
          <p:cNvPr id="6" name="Text Placeholder 5">
            <a:extLst>
              <a:ext uri="{FF2B5EF4-FFF2-40B4-BE49-F238E27FC236}">
                <a16:creationId xmlns:a16="http://schemas.microsoft.com/office/drawing/2014/main" id="{44527384-CAF9-D04E-98BF-34CA7BBBAE6F}"/>
              </a:ext>
            </a:extLst>
          </p:cNvPr>
          <p:cNvSpPr>
            <a:spLocks noGrp="1"/>
          </p:cNvSpPr>
          <p:nvPr>
            <p:ph type="body" sz="quarter" idx="15"/>
          </p:nvPr>
        </p:nvSpPr>
        <p:spPr/>
        <p:txBody>
          <a:bodyPr/>
          <a:lstStyle/>
          <a:p>
            <a:r>
              <a:rPr lang="en-DE"/>
              <a:t>Hinweis zu Intension</a:t>
            </a:r>
          </a:p>
        </p:txBody>
      </p:sp>
      <p:pic>
        <p:nvPicPr>
          <p:cNvPr id="1026" name="Picture 2" descr="Achtung-Zeichen">
            <a:extLst>
              <a:ext uri="{FF2B5EF4-FFF2-40B4-BE49-F238E27FC236}">
                <a16:creationId xmlns:a16="http://schemas.microsoft.com/office/drawing/2014/main" id="{12245270-F68B-234F-AD6A-EA3C3CA13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9724" y="1529270"/>
            <a:ext cx="2347283" cy="207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90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B1E6-FB51-E44D-80E9-01EABF7B3A29}"/>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290D783E-9B29-9B4C-8110-28BFD777924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9C8C365-27E7-F64B-80FC-FA5BDFB2F3AE}"/>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62658B9C-C8BA-BB41-B717-E853CC656CB7}"/>
              </a:ext>
            </a:extLst>
          </p:cNvPr>
          <p:cNvSpPr>
            <a:spLocks noGrp="1"/>
          </p:cNvSpPr>
          <p:nvPr>
            <p:ph type="body" sz="quarter" idx="14"/>
          </p:nvPr>
        </p:nvSpPr>
        <p:spPr/>
        <p:txBody>
          <a:bodyPr/>
          <a:lstStyle/>
          <a:p>
            <a:pPr marL="0" indent="0" algn="ctr">
              <a:buNone/>
            </a:pPr>
            <a:r>
              <a:rPr lang="en-DE"/>
              <a:t>"</a:t>
            </a:r>
            <a:r>
              <a:rPr lang="en-GB"/>
              <a:t>Unter (semantischer) </a:t>
            </a:r>
            <a:r>
              <a:rPr lang="en-GB" b="1"/>
              <a:t>Referenz</a:t>
            </a:r>
            <a:r>
              <a:rPr lang="en-GB"/>
              <a:t> wird die Eigenschaft von Ausdrücken verstanden, auf etwas referieren zu können. Der Gegenstand, auf den referiert wird, wird </a:t>
            </a:r>
            <a:r>
              <a:rPr lang="en-GB" b="1"/>
              <a:t>Referent</a:t>
            </a:r>
            <a:r>
              <a:rPr lang="en-GB"/>
              <a:t> genannt.</a:t>
            </a:r>
            <a:r>
              <a:rPr lang="en-DE"/>
              <a:t>" (Pafel &amp; Reich 2016: 9)</a:t>
            </a:r>
          </a:p>
          <a:p>
            <a:pPr marL="0" indent="0" algn="ctr">
              <a:buNone/>
            </a:pPr>
            <a:endParaRPr lang="en-DE"/>
          </a:p>
          <a:p>
            <a:pPr marL="0" indent="0" algn="ctr">
              <a:buNone/>
            </a:pPr>
            <a:endParaRPr lang="en-GB"/>
          </a:p>
        </p:txBody>
      </p:sp>
      <p:sp>
        <p:nvSpPr>
          <p:cNvPr id="6" name="Text Placeholder 5">
            <a:extLst>
              <a:ext uri="{FF2B5EF4-FFF2-40B4-BE49-F238E27FC236}">
                <a16:creationId xmlns:a16="http://schemas.microsoft.com/office/drawing/2014/main" id="{63FDD118-712C-7D4F-95A0-0C094A54E421}"/>
              </a:ext>
            </a:extLst>
          </p:cNvPr>
          <p:cNvSpPr>
            <a:spLocks noGrp="1"/>
          </p:cNvSpPr>
          <p:nvPr>
            <p:ph type="body" sz="quarter" idx="15"/>
          </p:nvPr>
        </p:nvSpPr>
        <p:spPr/>
        <p:txBody>
          <a:bodyPr/>
          <a:lstStyle/>
          <a:p>
            <a:r>
              <a:rPr lang="en-DE"/>
              <a:t>Referenz</a:t>
            </a:r>
          </a:p>
        </p:txBody>
      </p:sp>
      <p:pic>
        <p:nvPicPr>
          <p:cNvPr id="7" name="Picture 2">
            <a:extLst>
              <a:ext uri="{FF2B5EF4-FFF2-40B4-BE49-F238E27FC236}">
                <a16:creationId xmlns:a16="http://schemas.microsoft.com/office/drawing/2014/main" id="{C8884AEA-99E3-4A41-856B-EF2BAA878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011" y="2574925"/>
            <a:ext cx="2957978" cy="23161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E26F31-52E1-E442-B7FF-62B4E8CCBA76}"/>
              </a:ext>
            </a:extLst>
          </p:cNvPr>
          <p:cNvSpPr txBox="1"/>
          <p:nvPr/>
        </p:nvSpPr>
        <p:spPr>
          <a:xfrm>
            <a:off x="6127928" y="4423886"/>
            <a:ext cx="2520280" cy="300210"/>
          </a:xfrm>
          <a:prstGeom prst="rect">
            <a:avLst/>
          </a:prstGeom>
          <a:noFill/>
        </p:spPr>
        <p:txBody>
          <a:bodyPr wrap="square" rtlCol="0">
            <a:spAutoFit/>
          </a:bodyPr>
          <a:lstStyle/>
          <a:p>
            <a:pPr algn="l"/>
            <a:r>
              <a:rPr lang="en-DE" dirty="0" err="1"/>
              <a:t>(Ogden &amp; Richards 1923)</a:t>
            </a:r>
          </a:p>
        </p:txBody>
      </p:sp>
    </p:spTree>
    <p:extLst>
      <p:ext uri="{BB962C8B-B14F-4D97-AF65-F5344CB8AC3E}">
        <p14:creationId xmlns:p14="http://schemas.microsoft.com/office/powerpoint/2010/main" val="3414467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FD1D-E1A5-8748-B638-912F741B0A75}"/>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01406390-81E5-F04E-AED2-1BFF53568DA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3944016-9E20-944A-9272-7CB920FD73D3}"/>
              </a:ext>
            </a:extLst>
          </p:cNvPr>
          <p:cNvSpPr>
            <a:spLocks noGrp="1"/>
          </p:cNvSpPr>
          <p:nvPr>
            <p:ph type="sldNum" sz="quarter" idx="12"/>
          </p:nvPr>
        </p:nvSpPr>
        <p:spPr/>
        <p:txBody>
          <a:bodyPr/>
          <a:lstStyle/>
          <a:p>
            <a:fld id="{9D195BCC-3514-4B1B-9C18-24F3D67EC549}" type="slidenum">
              <a:rPr lang="de-DE" smtClean="0"/>
              <a:t>15</a:t>
            </a:fld>
            <a:endParaRPr lang="de-DE"/>
          </a:p>
        </p:txBody>
      </p:sp>
      <p:sp>
        <p:nvSpPr>
          <p:cNvPr id="5" name="Text Placeholder 4">
            <a:extLst>
              <a:ext uri="{FF2B5EF4-FFF2-40B4-BE49-F238E27FC236}">
                <a16:creationId xmlns:a16="http://schemas.microsoft.com/office/drawing/2014/main" id="{B76C3FB2-7296-C249-9FEB-632C493DE478}"/>
              </a:ext>
            </a:extLst>
          </p:cNvPr>
          <p:cNvSpPr>
            <a:spLocks noGrp="1"/>
          </p:cNvSpPr>
          <p:nvPr>
            <p:ph type="body" sz="quarter" idx="14"/>
          </p:nvPr>
        </p:nvSpPr>
        <p:spPr/>
        <p:txBody>
          <a:bodyPr/>
          <a:lstStyle/>
          <a:p>
            <a:r>
              <a:rPr lang="en-DE" i="1"/>
              <a:t>Der Präsident der USA ist Oberbefehlshaber der US-Armee.</a:t>
            </a:r>
          </a:p>
          <a:p>
            <a:pPr marL="0" indent="0">
              <a:buNone/>
            </a:pPr>
            <a:r>
              <a:rPr lang="en-DE">
                <a:sym typeface="Wingdings" pitchFamily="2" charset="2"/>
              </a:rPr>
              <a:t> nicht-referenzielle Verwendung</a:t>
            </a:r>
          </a:p>
          <a:p>
            <a:pPr marL="0" indent="0">
              <a:buNone/>
            </a:pPr>
            <a:endParaRPr lang="en-DE">
              <a:sym typeface="Wingdings" pitchFamily="2" charset="2"/>
            </a:endParaRPr>
          </a:p>
          <a:p>
            <a:r>
              <a:rPr lang="en-DE" i="1">
                <a:sym typeface="Wingdings" pitchFamily="2" charset="2"/>
              </a:rPr>
              <a:t>Der Präsident der USA hat sich an einer Brezel verschluckt.</a:t>
            </a:r>
          </a:p>
          <a:p>
            <a:pPr marL="0" indent="0">
              <a:buNone/>
            </a:pPr>
            <a:r>
              <a:rPr lang="en-DE">
                <a:sym typeface="Wingdings" pitchFamily="2" charset="2"/>
              </a:rPr>
              <a:t> referenzielle Verwendung</a:t>
            </a:r>
          </a:p>
          <a:p>
            <a:pPr marL="0" indent="0">
              <a:buNone/>
            </a:pPr>
            <a:endParaRPr lang="en-DE">
              <a:sym typeface="Wingdings" pitchFamily="2" charset="2"/>
            </a:endParaRPr>
          </a:p>
          <a:p>
            <a:pPr marL="0" indent="0">
              <a:buNone/>
            </a:pPr>
            <a:r>
              <a:rPr lang="en-DE">
                <a:sym typeface="Wingdings" pitchFamily="2" charset="2"/>
              </a:rPr>
              <a:t>Dass Ausdrücke einerseits referenziell, andererseits nicht-referenziell gebraucht werden können, zeigt, dass Referenz nichts ist, was sprachlichen Ausdrücken inhärent ist.</a:t>
            </a:r>
            <a:endParaRPr lang="en-DE"/>
          </a:p>
        </p:txBody>
      </p:sp>
      <p:sp>
        <p:nvSpPr>
          <p:cNvPr id="6" name="Text Placeholder 5">
            <a:extLst>
              <a:ext uri="{FF2B5EF4-FFF2-40B4-BE49-F238E27FC236}">
                <a16:creationId xmlns:a16="http://schemas.microsoft.com/office/drawing/2014/main" id="{A51DB798-EECD-1343-B3B0-D8651119E68A}"/>
              </a:ext>
            </a:extLst>
          </p:cNvPr>
          <p:cNvSpPr>
            <a:spLocks noGrp="1"/>
          </p:cNvSpPr>
          <p:nvPr>
            <p:ph type="body" sz="quarter" idx="15"/>
          </p:nvPr>
        </p:nvSpPr>
        <p:spPr/>
        <p:txBody>
          <a:bodyPr/>
          <a:lstStyle/>
          <a:p>
            <a:r>
              <a:rPr lang="en-DE"/>
              <a:t>Referenz</a:t>
            </a:r>
          </a:p>
        </p:txBody>
      </p:sp>
    </p:spTree>
    <p:extLst>
      <p:ext uri="{BB962C8B-B14F-4D97-AF65-F5344CB8AC3E}">
        <p14:creationId xmlns:p14="http://schemas.microsoft.com/office/powerpoint/2010/main" val="301404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32D7-38E9-B344-929E-F3363CDB4D90}"/>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968A461C-3C97-D340-AC95-45AB2F6F95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38DB151-D245-474F-9006-86B9AF9415CD}"/>
              </a:ext>
            </a:extLst>
          </p:cNvPr>
          <p:cNvSpPr>
            <a:spLocks noGrp="1"/>
          </p:cNvSpPr>
          <p:nvPr>
            <p:ph type="sldNum" sz="quarter" idx="12"/>
          </p:nvPr>
        </p:nvSpPr>
        <p:spPr/>
        <p:txBody>
          <a:bodyPr/>
          <a:lstStyle/>
          <a:p>
            <a:fld id="{9D195BCC-3514-4B1B-9C18-24F3D67EC549}" type="slidenum">
              <a:rPr lang="de-DE" smtClean="0"/>
              <a:t>16</a:t>
            </a:fld>
            <a:endParaRPr lang="de-DE"/>
          </a:p>
        </p:txBody>
      </p:sp>
      <p:sp>
        <p:nvSpPr>
          <p:cNvPr id="5" name="Text Placeholder 4">
            <a:extLst>
              <a:ext uri="{FF2B5EF4-FFF2-40B4-BE49-F238E27FC236}">
                <a16:creationId xmlns:a16="http://schemas.microsoft.com/office/drawing/2014/main" id="{1779A243-30E8-A94A-AF3E-BD99ECE7C220}"/>
              </a:ext>
            </a:extLst>
          </p:cNvPr>
          <p:cNvSpPr>
            <a:spLocks noGrp="1"/>
          </p:cNvSpPr>
          <p:nvPr>
            <p:ph type="body" sz="quarter" idx="14"/>
          </p:nvPr>
        </p:nvSpPr>
        <p:spPr/>
        <p:txBody>
          <a:bodyPr/>
          <a:lstStyle/>
          <a:p>
            <a:r>
              <a:rPr lang="en-DE"/>
              <a:t>Derselbe Satz kann eine referenzielle und eine nicht-referenzielle Lesart haben:</a:t>
            </a:r>
          </a:p>
          <a:p>
            <a:endParaRPr lang="en-DE"/>
          </a:p>
          <a:p>
            <a:pPr marL="0" indent="0">
              <a:buNone/>
            </a:pPr>
            <a:r>
              <a:rPr lang="en-DE" i="1"/>
              <a:t>Die Bundeskanzlerin schlägt die Mitglieder des Kabinetts vor.</a:t>
            </a:r>
          </a:p>
          <a:p>
            <a:pPr marL="0" indent="0">
              <a:buNone/>
            </a:pPr>
            <a:endParaRPr lang="en-DE" i="1"/>
          </a:p>
          <a:p>
            <a:pPr marL="0" indent="0">
              <a:buNone/>
            </a:pPr>
            <a:r>
              <a:rPr lang="en-DE">
                <a:sym typeface="Wingdings" pitchFamily="2" charset="2"/>
              </a:rPr>
              <a:t> nicht-referenzielle Lesart: Die Bundeskanzlerin (egal wer das Amt gerade hat) schlägt grundsätzlich immer die Mitglieder des Kabinetts vor, wenn ein neues Kabinett zusammengestellt wird.</a:t>
            </a:r>
          </a:p>
          <a:p>
            <a:pPr marL="0" indent="0">
              <a:buNone/>
            </a:pPr>
            <a:r>
              <a:rPr lang="en-DE">
                <a:sym typeface="Wingdings" pitchFamily="2" charset="2"/>
              </a:rPr>
              <a:t> referenzielle Lesart: Die aktuelle Bundeskanzlerin schlägt (jetzt gerade, ganz konkret) die Mitglieder ihres Kabinetts vor.</a:t>
            </a:r>
            <a:endParaRPr lang="en-DE"/>
          </a:p>
        </p:txBody>
      </p:sp>
      <p:sp>
        <p:nvSpPr>
          <p:cNvPr id="6" name="Text Placeholder 5">
            <a:extLst>
              <a:ext uri="{FF2B5EF4-FFF2-40B4-BE49-F238E27FC236}">
                <a16:creationId xmlns:a16="http://schemas.microsoft.com/office/drawing/2014/main" id="{01A47706-1212-A84B-AED8-AC75E813F9F2}"/>
              </a:ext>
            </a:extLst>
          </p:cNvPr>
          <p:cNvSpPr>
            <a:spLocks noGrp="1"/>
          </p:cNvSpPr>
          <p:nvPr>
            <p:ph type="body" sz="quarter" idx="15"/>
          </p:nvPr>
        </p:nvSpPr>
        <p:spPr/>
        <p:txBody>
          <a:bodyPr/>
          <a:lstStyle/>
          <a:p>
            <a:r>
              <a:rPr lang="en-DE"/>
              <a:t>Referenz</a:t>
            </a:r>
          </a:p>
        </p:txBody>
      </p:sp>
    </p:spTree>
    <p:extLst>
      <p:ext uri="{BB962C8B-B14F-4D97-AF65-F5344CB8AC3E}">
        <p14:creationId xmlns:p14="http://schemas.microsoft.com/office/powerpoint/2010/main" val="116139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32D7-38E9-B344-929E-F3363CDB4D90}"/>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968A461C-3C97-D340-AC95-45AB2F6F95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38DB151-D245-474F-9006-86B9AF9415CD}"/>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1779A243-30E8-A94A-AF3E-BD99ECE7C220}"/>
              </a:ext>
            </a:extLst>
          </p:cNvPr>
          <p:cNvSpPr>
            <a:spLocks noGrp="1"/>
          </p:cNvSpPr>
          <p:nvPr>
            <p:ph type="body" sz="quarter" idx="14"/>
          </p:nvPr>
        </p:nvSpPr>
        <p:spPr/>
        <p:txBody>
          <a:bodyPr/>
          <a:lstStyle/>
          <a:p>
            <a:r>
              <a:rPr lang="en-DE"/>
              <a:t>Derselbe Satz kann eine referenzielle und eine nicht-referenzielle Lesart haben:</a:t>
            </a:r>
          </a:p>
          <a:p>
            <a:endParaRPr lang="en-DE"/>
          </a:p>
          <a:p>
            <a:pPr marL="0" indent="0">
              <a:buNone/>
            </a:pPr>
            <a:r>
              <a:rPr lang="en-DE" i="1"/>
              <a:t>Der Vorsitzende eröffnet den Parteitag.</a:t>
            </a:r>
          </a:p>
          <a:p>
            <a:pPr marL="0" indent="0">
              <a:buNone/>
            </a:pPr>
            <a:endParaRPr lang="en-DE" i="1"/>
          </a:p>
          <a:p>
            <a:pPr marL="0" indent="0">
              <a:buNone/>
            </a:pPr>
            <a:r>
              <a:rPr lang="en-DE"/>
              <a:t>Überlegen Sie kurz, was die referenzielle und was die nicht-referenzielle Lesart ist!</a:t>
            </a:r>
          </a:p>
        </p:txBody>
      </p:sp>
      <p:sp>
        <p:nvSpPr>
          <p:cNvPr id="6" name="Text Placeholder 5">
            <a:extLst>
              <a:ext uri="{FF2B5EF4-FFF2-40B4-BE49-F238E27FC236}">
                <a16:creationId xmlns:a16="http://schemas.microsoft.com/office/drawing/2014/main" id="{01A47706-1212-A84B-AED8-AC75E813F9F2}"/>
              </a:ext>
            </a:extLst>
          </p:cNvPr>
          <p:cNvSpPr>
            <a:spLocks noGrp="1"/>
          </p:cNvSpPr>
          <p:nvPr>
            <p:ph type="body" sz="quarter" idx="15"/>
          </p:nvPr>
        </p:nvSpPr>
        <p:spPr/>
        <p:txBody>
          <a:bodyPr/>
          <a:lstStyle/>
          <a:p>
            <a:r>
              <a:rPr lang="en-DE"/>
              <a:t>Referenz</a:t>
            </a:r>
          </a:p>
        </p:txBody>
      </p:sp>
    </p:spTree>
    <p:extLst>
      <p:ext uri="{BB962C8B-B14F-4D97-AF65-F5344CB8AC3E}">
        <p14:creationId xmlns:p14="http://schemas.microsoft.com/office/powerpoint/2010/main" val="4261446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D826-F081-FE44-8EA7-4686F1A4AB08}"/>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CA9A674C-7571-794F-814F-1B3EFA1BA5EC}"/>
              </a:ext>
            </a:extLst>
          </p:cNvPr>
          <p:cNvSpPr>
            <a:spLocks noGrp="1"/>
          </p:cNvSpPr>
          <p:nvPr>
            <p:ph type="ftr" sz="quarter" idx="11"/>
          </p:nvPr>
        </p:nvSpPr>
        <p:spPr/>
        <p:txBody>
          <a:bodyPr/>
          <a:lstStyle/>
          <a:p>
            <a:r>
              <a:rPr lang="de-DE"/>
              <a:t>(Cummins 2019)</a:t>
            </a:r>
          </a:p>
        </p:txBody>
      </p:sp>
      <p:sp>
        <p:nvSpPr>
          <p:cNvPr id="4" name="Slide Number Placeholder 3">
            <a:extLst>
              <a:ext uri="{FF2B5EF4-FFF2-40B4-BE49-F238E27FC236}">
                <a16:creationId xmlns:a16="http://schemas.microsoft.com/office/drawing/2014/main" id="{D396AD0A-62C4-AC43-8FA6-48AF99F94F78}"/>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5" name="Text Placeholder 4">
            <a:extLst>
              <a:ext uri="{FF2B5EF4-FFF2-40B4-BE49-F238E27FC236}">
                <a16:creationId xmlns:a16="http://schemas.microsoft.com/office/drawing/2014/main" id="{A940EFCA-7E88-2C49-A56C-81B9B53E0038}"/>
              </a:ext>
            </a:extLst>
          </p:cNvPr>
          <p:cNvSpPr>
            <a:spLocks noGrp="1"/>
          </p:cNvSpPr>
          <p:nvPr>
            <p:ph type="body" sz="quarter" idx="14"/>
          </p:nvPr>
        </p:nvSpPr>
        <p:spPr/>
        <p:txBody>
          <a:bodyPr/>
          <a:lstStyle/>
          <a:p>
            <a:r>
              <a:rPr lang="en-US"/>
              <a:t>Pragmatisches vs. semantisches Konzept der Referenz:</a:t>
            </a:r>
          </a:p>
          <a:p>
            <a:pPr lvl="1"/>
            <a:r>
              <a:rPr lang="en-US"/>
              <a:t>pragmatisch: SprecherIn verwendet Ausdruck </a:t>
            </a:r>
            <a:r>
              <a:rPr lang="en-US" i="1"/>
              <a:t>x, </a:t>
            </a:r>
            <a:r>
              <a:rPr lang="en-US"/>
              <a:t>um auf Konzept </a:t>
            </a:r>
            <a:r>
              <a:rPr lang="en-US" i="1"/>
              <a:t>y </a:t>
            </a:r>
            <a:r>
              <a:rPr lang="en-US"/>
              <a:t>zu referieren</a:t>
            </a:r>
          </a:p>
          <a:p>
            <a:pPr lvl="2"/>
            <a:r>
              <a:rPr lang="en-US"/>
              <a:t>Referenz entsteht im Sprachgebrauch</a:t>
            </a:r>
          </a:p>
          <a:p>
            <a:pPr lvl="2"/>
            <a:r>
              <a:rPr lang="en-US"/>
              <a:t>betrifft im Wesentlichen nur NPs</a:t>
            </a:r>
          </a:p>
          <a:p>
            <a:pPr lvl="1"/>
            <a:r>
              <a:rPr lang="en-US"/>
              <a:t>semantisch: inhärente Referenz sprachlicher Zeichen</a:t>
            </a:r>
          </a:p>
          <a:p>
            <a:pPr lvl="2"/>
            <a:r>
              <a:rPr lang="en-US"/>
              <a:t>abstrahiert über Sprachbenutzer*innen</a:t>
            </a:r>
          </a:p>
          <a:p>
            <a:pPr lvl="2"/>
            <a:r>
              <a:rPr lang="en-US"/>
              <a:t>betrifft auch andere Einheiten als NPs</a:t>
            </a:r>
          </a:p>
          <a:p>
            <a:pPr lvl="2"/>
            <a:endParaRPr lang="en-US"/>
          </a:p>
          <a:p>
            <a:endParaRPr lang="en-DE"/>
          </a:p>
        </p:txBody>
      </p:sp>
      <p:sp>
        <p:nvSpPr>
          <p:cNvPr id="6" name="Text Placeholder 5">
            <a:extLst>
              <a:ext uri="{FF2B5EF4-FFF2-40B4-BE49-F238E27FC236}">
                <a16:creationId xmlns:a16="http://schemas.microsoft.com/office/drawing/2014/main" id="{10F09715-44C7-C14C-AF4B-D27CC4105016}"/>
              </a:ext>
            </a:extLst>
          </p:cNvPr>
          <p:cNvSpPr>
            <a:spLocks noGrp="1"/>
          </p:cNvSpPr>
          <p:nvPr>
            <p:ph type="body" sz="quarter" idx="15"/>
          </p:nvPr>
        </p:nvSpPr>
        <p:spPr/>
        <p:txBody>
          <a:bodyPr/>
          <a:lstStyle/>
          <a:p>
            <a:r>
              <a:rPr lang="en-DE"/>
              <a:t>Referenz</a:t>
            </a:r>
          </a:p>
        </p:txBody>
      </p:sp>
    </p:spTree>
    <p:extLst>
      <p:ext uri="{BB962C8B-B14F-4D97-AF65-F5344CB8AC3E}">
        <p14:creationId xmlns:p14="http://schemas.microsoft.com/office/powerpoint/2010/main" val="1987031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CC3E-D9A3-A149-9EF2-A9B712821E73}"/>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ED68F48E-1F16-7E49-9B85-99560DCDC60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996702E-8879-D340-A0D2-7BA722869AE0}"/>
              </a:ext>
            </a:extLst>
          </p:cNvPr>
          <p:cNvSpPr>
            <a:spLocks noGrp="1"/>
          </p:cNvSpPr>
          <p:nvPr>
            <p:ph type="sldNum" sz="quarter" idx="12"/>
          </p:nvPr>
        </p:nvSpPr>
        <p:spPr/>
        <p:txBody>
          <a:bodyPr/>
          <a:lstStyle/>
          <a:p>
            <a:fld id="{9D195BCC-3514-4B1B-9C18-24F3D67EC549}" type="slidenum">
              <a:rPr lang="de-DE" smtClean="0"/>
              <a:t>19</a:t>
            </a:fld>
            <a:endParaRPr lang="de-DE"/>
          </a:p>
        </p:txBody>
      </p:sp>
      <p:sp>
        <p:nvSpPr>
          <p:cNvPr id="5" name="Text Placeholder 4">
            <a:extLst>
              <a:ext uri="{FF2B5EF4-FFF2-40B4-BE49-F238E27FC236}">
                <a16:creationId xmlns:a16="http://schemas.microsoft.com/office/drawing/2014/main" id="{C6797211-AE8C-F641-8F5E-D2DE0B326CCE}"/>
              </a:ext>
            </a:extLst>
          </p:cNvPr>
          <p:cNvSpPr>
            <a:spLocks noGrp="1"/>
          </p:cNvSpPr>
          <p:nvPr>
            <p:ph type="body" sz="quarter" idx="14"/>
          </p:nvPr>
        </p:nvSpPr>
        <p:spPr/>
        <p:txBody>
          <a:bodyPr/>
          <a:lstStyle/>
          <a:p>
            <a:r>
              <a:rPr lang="en-US"/>
              <a:t>"Denotat" potentiell ambig zwischen der Bedeutung eines Wortes und der außersprachlichen Entität, auf die es sich bezieht</a:t>
            </a:r>
          </a:p>
          <a:p>
            <a:r>
              <a:rPr lang="en-US"/>
              <a:t>Referent: das, worauf sich ein Wort bezieht</a:t>
            </a:r>
          </a:p>
          <a:p>
            <a:endParaRPr lang="en-DE"/>
          </a:p>
        </p:txBody>
      </p:sp>
      <p:sp>
        <p:nvSpPr>
          <p:cNvPr id="6" name="Text Placeholder 5">
            <a:extLst>
              <a:ext uri="{FF2B5EF4-FFF2-40B4-BE49-F238E27FC236}">
                <a16:creationId xmlns:a16="http://schemas.microsoft.com/office/drawing/2014/main" id="{1B055E99-E527-3449-94A3-67BFE6A121DD}"/>
              </a:ext>
            </a:extLst>
          </p:cNvPr>
          <p:cNvSpPr>
            <a:spLocks noGrp="1"/>
          </p:cNvSpPr>
          <p:nvPr>
            <p:ph type="body" sz="quarter" idx="15"/>
          </p:nvPr>
        </p:nvSpPr>
        <p:spPr/>
        <p:txBody>
          <a:bodyPr/>
          <a:lstStyle/>
          <a:p>
            <a:r>
              <a:rPr lang="en-DE"/>
              <a:t>Denotation und Referenz</a:t>
            </a:r>
          </a:p>
        </p:txBody>
      </p:sp>
    </p:spTree>
    <p:extLst>
      <p:ext uri="{BB962C8B-B14F-4D97-AF65-F5344CB8AC3E}">
        <p14:creationId xmlns:p14="http://schemas.microsoft.com/office/powerpoint/2010/main" val="482029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5809-82D1-E243-BB50-081355176236}"/>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D8E9A6C9-6EEA-EE48-83A3-B63D5DE01EC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94335D0-A74F-FA4A-8D1B-CD3C7796254D}"/>
              </a:ext>
            </a:extLst>
          </p:cNvPr>
          <p:cNvSpPr>
            <a:spLocks noGrp="1"/>
          </p:cNvSpPr>
          <p:nvPr>
            <p:ph type="sldNum" sz="quarter" idx="12"/>
          </p:nvPr>
        </p:nvSpPr>
        <p:spPr/>
        <p:txBody>
          <a:bodyPr/>
          <a:lstStyle/>
          <a:p>
            <a:fld id="{9D195BCC-3514-4B1B-9C18-24F3D67EC549}" type="slidenum">
              <a:rPr lang="de-DE" smtClean="0"/>
              <a:t>2</a:t>
            </a:fld>
            <a:endParaRPr lang="de-DE"/>
          </a:p>
        </p:txBody>
      </p:sp>
      <p:sp>
        <p:nvSpPr>
          <p:cNvPr id="5" name="Text Placeholder 4">
            <a:extLst>
              <a:ext uri="{FF2B5EF4-FFF2-40B4-BE49-F238E27FC236}">
                <a16:creationId xmlns:a16="http://schemas.microsoft.com/office/drawing/2014/main" id="{293C3A99-CB8F-C447-86C6-7496D267DB9F}"/>
              </a:ext>
            </a:extLst>
          </p:cNvPr>
          <p:cNvSpPr>
            <a:spLocks noGrp="1"/>
          </p:cNvSpPr>
          <p:nvPr>
            <p:ph type="body" sz="quarter" idx="14"/>
          </p:nvPr>
        </p:nvSpPr>
        <p:spPr/>
        <p:txBody>
          <a:bodyPr/>
          <a:lstStyle/>
          <a:p>
            <a:r>
              <a:rPr lang="en-DE"/>
              <a:t>Sinn und Bedeutung, Intension und Extension</a:t>
            </a:r>
          </a:p>
          <a:p>
            <a:endParaRPr lang="en-DE"/>
          </a:p>
          <a:p>
            <a:r>
              <a:rPr lang="en-DE"/>
              <a:t>Referenz</a:t>
            </a:r>
          </a:p>
          <a:p>
            <a:endParaRPr lang="en-DE"/>
          </a:p>
          <a:p>
            <a:r>
              <a:rPr lang="en-DE"/>
              <a:t>Wörter/Wortgruppen und ihre Semantik</a:t>
            </a:r>
          </a:p>
        </p:txBody>
      </p:sp>
      <p:sp>
        <p:nvSpPr>
          <p:cNvPr id="6" name="Text Placeholder 5">
            <a:extLst>
              <a:ext uri="{FF2B5EF4-FFF2-40B4-BE49-F238E27FC236}">
                <a16:creationId xmlns:a16="http://schemas.microsoft.com/office/drawing/2014/main" id="{9A3E66C0-F024-C649-A5E5-C62F3E86F455}"/>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916042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E31B-16DF-7947-A1A8-D2FD0057A48B}"/>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6998EEDF-B171-EB4A-9618-9477EB6BECEA}"/>
              </a:ext>
            </a:extLst>
          </p:cNvPr>
          <p:cNvSpPr>
            <a:spLocks noGrp="1"/>
          </p:cNvSpPr>
          <p:nvPr>
            <p:ph type="ftr" sz="quarter" idx="11"/>
          </p:nvPr>
        </p:nvSpPr>
        <p:spPr/>
        <p:txBody>
          <a:bodyPr/>
          <a:lstStyle/>
          <a:p>
            <a:r>
              <a:rPr lang="de-DE"/>
              <a:t>(Cummins 2019)</a:t>
            </a:r>
          </a:p>
        </p:txBody>
      </p:sp>
      <p:sp>
        <p:nvSpPr>
          <p:cNvPr id="4" name="Slide Number Placeholder 3">
            <a:extLst>
              <a:ext uri="{FF2B5EF4-FFF2-40B4-BE49-F238E27FC236}">
                <a16:creationId xmlns:a16="http://schemas.microsoft.com/office/drawing/2014/main" id="{1D5DBC6B-7FED-D847-8B97-A94E6FC24040}"/>
              </a:ext>
            </a:extLst>
          </p:cNvPr>
          <p:cNvSpPr>
            <a:spLocks noGrp="1"/>
          </p:cNvSpPr>
          <p:nvPr>
            <p:ph type="sldNum" sz="quarter" idx="12"/>
          </p:nvPr>
        </p:nvSpPr>
        <p:spPr/>
        <p:txBody>
          <a:bodyPr/>
          <a:lstStyle/>
          <a:p>
            <a:fld id="{9D195BCC-3514-4B1B-9C18-24F3D67EC549}" type="slidenum">
              <a:rPr lang="de-DE" smtClean="0"/>
              <a:t>20</a:t>
            </a:fld>
            <a:endParaRPr lang="de-DE"/>
          </a:p>
        </p:txBody>
      </p:sp>
      <p:sp>
        <p:nvSpPr>
          <p:cNvPr id="5" name="Text Placeholder 4">
            <a:extLst>
              <a:ext uri="{FF2B5EF4-FFF2-40B4-BE49-F238E27FC236}">
                <a16:creationId xmlns:a16="http://schemas.microsoft.com/office/drawing/2014/main" id="{C6C7B58B-3C20-C647-B3B2-CD58CBE63E9C}"/>
              </a:ext>
            </a:extLst>
          </p:cNvPr>
          <p:cNvSpPr>
            <a:spLocks noGrp="1"/>
          </p:cNvSpPr>
          <p:nvPr>
            <p:ph type="body" sz="quarter" idx="14"/>
          </p:nvPr>
        </p:nvSpPr>
        <p:spPr/>
        <p:txBody>
          <a:bodyPr/>
          <a:lstStyle/>
          <a:p>
            <a:r>
              <a:rPr lang="en-US"/>
              <a:t>sprachliche Bezugnahme auf Personen, Gegenstände oder Sachverhalte</a:t>
            </a:r>
          </a:p>
          <a:p>
            <a:r>
              <a:rPr lang="en-US"/>
              <a:t>kann kontextabhängig sein</a:t>
            </a:r>
          </a:p>
          <a:p>
            <a:r>
              <a:rPr lang="en-US" i="1"/>
              <a:t>der Mond </a:t>
            </a:r>
            <a:r>
              <a:rPr lang="en-US"/>
              <a:t>und</a:t>
            </a:r>
            <a:r>
              <a:rPr lang="en-US" i="1"/>
              <a:t> mein Auto </a:t>
            </a:r>
            <a:r>
              <a:rPr lang="en-US"/>
              <a:t>referieren auf konkreten außersprachlichen Gegenstand</a:t>
            </a:r>
          </a:p>
          <a:p>
            <a:r>
              <a:rPr lang="en-US"/>
              <a:t>bei </a:t>
            </a:r>
            <a:r>
              <a:rPr lang="en-US" i="1"/>
              <a:t>mein Auto </a:t>
            </a:r>
            <a:r>
              <a:rPr lang="en-US"/>
              <a:t>ändert sich der Referent, je nachdem, wer die Äußerung tätigt</a:t>
            </a:r>
          </a:p>
          <a:p>
            <a:pPr marL="0" indent="0">
              <a:buNone/>
            </a:pPr>
            <a:endParaRPr lang="en-DE"/>
          </a:p>
        </p:txBody>
      </p:sp>
      <p:sp>
        <p:nvSpPr>
          <p:cNvPr id="6" name="Text Placeholder 5">
            <a:extLst>
              <a:ext uri="{FF2B5EF4-FFF2-40B4-BE49-F238E27FC236}">
                <a16:creationId xmlns:a16="http://schemas.microsoft.com/office/drawing/2014/main" id="{666CAAE7-1C3E-9A49-B508-492D24B61B00}"/>
              </a:ext>
            </a:extLst>
          </p:cNvPr>
          <p:cNvSpPr>
            <a:spLocks noGrp="1"/>
          </p:cNvSpPr>
          <p:nvPr>
            <p:ph type="body" sz="quarter" idx="15"/>
          </p:nvPr>
        </p:nvSpPr>
        <p:spPr/>
        <p:txBody>
          <a:bodyPr/>
          <a:lstStyle/>
          <a:p>
            <a:r>
              <a:rPr lang="en-DE"/>
              <a:t>Referenz</a:t>
            </a:r>
          </a:p>
        </p:txBody>
      </p:sp>
    </p:spTree>
    <p:extLst>
      <p:ext uri="{BB962C8B-B14F-4D97-AF65-F5344CB8AC3E}">
        <p14:creationId xmlns:p14="http://schemas.microsoft.com/office/powerpoint/2010/main" val="3600888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B4F7-A510-8D4A-8A91-6DB6D89B652A}"/>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2BFECC11-5495-124E-8446-F2E556643E19}"/>
              </a:ext>
            </a:extLst>
          </p:cNvPr>
          <p:cNvSpPr>
            <a:spLocks noGrp="1"/>
          </p:cNvSpPr>
          <p:nvPr>
            <p:ph type="ftr" sz="quarter" idx="11"/>
          </p:nvPr>
        </p:nvSpPr>
        <p:spPr/>
        <p:txBody>
          <a:bodyPr/>
          <a:lstStyle/>
          <a:p>
            <a:r>
              <a:rPr lang="de-DE"/>
              <a:t>(Cummins 2019)</a:t>
            </a:r>
          </a:p>
        </p:txBody>
      </p:sp>
      <p:sp>
        <p:nvSpPr>
          <p:cNvPr id="4" name="Slide Number Placeholder 3">
            <a:extLst>
              <a:ext uri="{FF2B5EF4-FFF2-40B4-BE49-F238E27FC236}">
                <a16:creationId xmlns:a16="http://schemas.microsoft.com/office/drawing/2014/main" id="{A14262E9-3DB3-D441-9A24-038EBF06499A}"/>
              </a:ext>
            </a:extLst>
          </p:cNvPr>
          <p:cNvSpPr>
            <a:spLocks noGrp="1"/>
          </p:cNvSpPr>
          <p:nvPr>
            <p:ph type="sldNum" sz="quarter" idx="12"/>
          </p:nvPr>
        </p:nvSpPr>
        <p:spPr/>
        <p:txBody>
          <a:bodyPr/>
          <a:lstStyle/>
          <a:p>
            <a:fld id="{9D195BCC-3514-4B1B-9C18-24F3D67EC549}" type="slidenum">
              <a:rPr lang="de-DE" smtClean="0"/>
              <a:t>21</a:t>
            </a:fld>
            <a:endParaRPr lang="de-DE"/>
          </a:p>
        </p:txBody>
      </p:sp>
      <p:sp>
        <p:nvSpPr>
          <p:cNvPr id="5" name="Text Placeholder 4">
            <a:extLst>
              <a:ext uri="{FF2B5EF4-FFF2-40B4-BE49-F238E27FC236}">
                <a16:creationId xmlns:a16="http://schemas.microsoft.com/office/drawing/2014/main" id="{430628AE-4752-9C4B-88D4-401136F3EF2A}"/>
              </a:ext>
            </a:extLst>
          </p:cNvPr>
          <p:cNvSpPr>
            <a:spLocks noGrp="1"/>
          </p:cNvSpPr>
          <p:nvPr>
            <p:ph type="body" sz="quarter" idx="14"/>
          </p:nvPr>
        </p:nvSpPr>
        <p:spPr/>
        <p:txBody>
          <a:bodyPr/>
          <a:lstStyle/>
          <a:p>
            <a:r>
              <a:rPr lang="en-US"/>
              <a:t>demonstrative und indexikalische Wörter und Phrasen: </a:t>
            </a:r>
            <a:r>
              <a:rPr lang="en-US" i="1"/>
              <a:t>diese Katze, dieser Tisch, ich</a:t>
            </a:r>
            <a:endParaRPr lang="en-US"/>
          </a:p>
          <a:p>
            <a:r>
              <a:rPr lang="en-US"/>
              <a:t>Eigennamen: </a:t>
            </a:r>
            <a:r>
              <a:rPr lang="en-US" i="1"/>
              <a:t>Herr Meier, der Mount Everest</a:t>
            </a:r>
          </a:p>
          <a:p>
            <a:r>
              <a:rPr lang="en-US"/>
              <a:t>definite Kennzeichnungen: </a:t>
            </a:r>
            <a:r>
              <a:rPr lang="en-US" i="1"/>
              <a:t>die beiden in der ersten Reihe, die Autorin von "Harry Potter"</a:t>
            </a:r>
            <a:endParaRPr lang="en-US"/>
          </a:p>
          <a:p>
            <a:endParaRPr lang="en-DE"/>
          </a:p>
        </p:txBody>
      </p:sp>
      <p:sp>
        <p:nvSpPr>
          <p:cNvPr id="6" name="Text Placeholder 5">
            <a:extLst>
              <a:ext uri="{FF2B5EF4-FFF2-40B4-BE49-F238E27FC236}">
                <a16:creationId xmlns:a16="http://schemas.microsoft.com/office/drawing/2014/main" id="{83D0C82A-53FF-774C-93FB-50B161F98A84}"/>
              </a:ext>
            </a:extLst>
          </p:cNvPr>
          <p:cNvSpPr>
            <a:spLocks noGrp="1"/>
          </p:cNvSpPr>
          <p:nvPr>
            <p:ph type="body" sz="quarter" idx="15"/>
          </p:nvPr>
        </p:nvSpPr>
        <p:spPr/>
        <p:txBody>
          <a:bodyPr/>
          <a:lstStyle/>
          <a:p>
            <a:r>
              <a:rPr lang="en-DE"/>
              <a:t>Welche Wörter referieren?</a:t>
            </a:r>
          </a:p>
        </p:txBody>
      </p:sp>
    </p:spTree>
    <p:extLst>
      <p:ext uri="{BB962C8B-B14F-4D97-AF65-F5344CB8AC3E}">
        <p14:creationId xmlns:p14="http://schemas.microsoft.com/office/powerpoint/2010/main" val="200686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76B1-F8EA-6542-9381-04D77F7304A4}"/>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07808361-735A-8848-9B18-F3A46723C400}"/>
              </a:ext>
            </a:extLst>
          </p:cNvPr>
          <p:cNvSpPr>
            <a:spLocks noGrp="1"/>
          </p:cNvSpPr>
          <p:nvPr>
            <p:ph type="ftr" sz="quarter" idx="11"/>
          </p:nvPr>
        </p:nvSpPr>
        <p:spPr/>
        <p:txBody>
          <a:bodyPr/>
          <a:lstStyle/>
          <a:p>
            <a:r>
              <a:rPr lang="de-DE"/>
              <a:t>(Cummins 2019)</a:t>
            </a:r>
          </a:p>
        </p:txBody>
      </p:sp>
      <p:sp>
        <p:nvSpPr>
          <p:cNvPr id="4" name="Slide Number Placeholder 3">
            <a:extLst>
              <a:ext uri="{FF2B5EF4-FFF2-40B4-BE49-F238E27FC236}">
                <a16:creationId xmlns:a16="http://schemas.microsoft.com/office/drawing/2014/main" id="{6CC7CE0B-EB8E-7143-9F13-B06DDB83C753}"/>
              </a:ext>
            </a:extLst>
          </p:cNvPr>
          <p:cNvSpPr>
            <a:spLocks noGrp="1"/>
          </p:cNvSpPr>
          <p:nvPr>
            <p:ph type="sldNum" sz="quarter" idx="12"/>
          </p:nvPr>
        </p:nvSpPr>
        <p:spPr/>
        <p:txBody>
          <a:bodyPr/>
          <a:lstStyle/>
          <a:p>
            <a:fld id="{9D195BCC-3514-4B1B-9C18-24F3D67EC549}" type="slidenum">
              <a:rPr lang="de-DE" smtClean="0"/>
              <a:t>22</a:t>
            </a:fld>
            <a:endParaRPr lang="de-DE"/>
          </a:p>
        </p:txBody>
      </p:sp>
      <p:sp>
        <p:nvSpPr>
          <p:cNvPr id="5" name="Text Placeholder 4">
            <a:extLst>
              <a:ext uri="{FF2B5EF4-FFF2-40B4-BE49-F238E27FC236}">
                <a16:creationId xmlns:a16="http://schemas.microsoft.com/office/drawing/2014/main" id="{35C5EC8E-1466-0140-AC7A-BEC3959360F7}"/>
              </a:ext>
            </a:extLst>
          </p:cNvPr>
          <p:cNvSpPr>
            <a:spLocks noGrp="1"/>
          </p:cNvSpPr>
          <p:nvPr>
            <p:ph type="body" sz="quarter" idx="14"/>
          </p:nvPr>
        </p:nvSpPr>
        <p:spPr/>
        <p:txBody>
          <a:bodyPr/>
          <a:lstStyle/>
          <a:p>
            <a:r>
              <a:rPr lang="de-DE" sz="2103" dirty="0"/>
              <a:t>Sprachliche Ausdrücke zur Herstellung von Referenz</a:t>
            </a:r>
          </a:p>
          <a:p>
            <a:r>
              <a:rPr lang="de-DE" sz="2103" dirty="0"/>
              <a:t>Variieren in der Form je nach Funktion, typischerweise:</a:t>
            </a:r>
          </a:p>
          <a:p>
            <a:pPr lvl="1"/>
            <a:r>
              <a:rPr lang="de-DE" sz="1802" b="1" dirty="0"/>
              <a:t>Einführung</a:t>
            </a:r>
            <a:r>
              <a:rPr lang="de-DE" sz="1802" dirty="0"/>
              <a:t> eines Referenten in das Diskursmodell oder</a:t>
            </a:r>
          </a:p>
          <a:p>
            <a:pPr lvl="1"/>
            <a:r>
              <a:rPr lang="de-DE" sz="1802" dirty="0"/>
              <a:t> </a:t>
            </a:r>
            <a:r>
              <a:rPr lang="de-DE" sz="1802" b="1" dirty="0"/>
              <a:t>Wiederaufnahme nach einer längeren Zeitspanne </a:t>
            </a:r>
            <a:r>
              <a:rPr lang="de-DE" sz="1802" dirty="0"/>
              <a:t>durch Nominalphrasen (NP)</a:t>
            </a:r>
          </a:p>
          <a:p>
            <a:pPr lvl="1"/>
            <a:r>
              <a:rPr lang="de-DE" sz="1802" b="1" dirty="0"/>
              <a:t>Wiederaufnahme </a:t>
            </a:r>
            <a:r>
              <a:rPr lang="de-DE" sz="1802" dirty="0"/>
              <a:t>eines bereits eingeführten und kürzlich erwähnten Referenten durch Pronomina</a:t>
            </a:r>
          </a:p>
          <a:p>
            <a:r>
              <a:rPr lang="de-DE" sz="2103" dirty="0"/>
              <a:t>Mehrere </a:t>
            </a:r>
            <a:r>
              <a:rPr lang="de-DE" sz="2103" dirty="0" err="1"/>
              <a:t>koreferente</a:t>
            </a:r>
            <a:r>
              <a:rPr lang="de-DE" sz="2103" dirty="0"/>
              <a:t> Ausdrücke (d.h. die auf denselben Referenten verweisen) innerhalb eines Textes bilden eine referenzielle Kette</a:t>
            </a:r>
          </a:p>
          <a:p>
            <a:endParaRPr lang="en-US" sz="2103"/>
          </a:p>
        </p:txBody>
      </p:sp>
      <p:sp>
        <p:nvSpPr>
          <p:cNvPr id="6" name="Text Placeholder 5">
            <a:extLst>
              <a:ext uri="{FF2B5EF4-FFF2-40B4-BE49-F238E27FC236}">
                <a16:creationId xmlns:a16="http://schemas.microsoft.com/office/drawing/2014/main" id="{494281FA-CA5D-3E4D-AE3E-183C005F435C}"/>
              </a:ext>
            </a:extLst>
          </p:cNvPr>
          <p:cNvSpPr>
            <a:spLocks noGrp="1"/>
          </p:cNvSpPr>
          <p:nvPr>
            <p:ph type="body" sz="quarter" idx="15"/>
          </p:nvPr>
        </p:nvSpPr>
        <p:spPr/>
        <p:txBody>
          <a:bodyPr/>
          <a:lstStyle/>
          <a:p>
            <a:r>
              <a:rPr lang="en-DE"/>
              <a:t>Referenzielle Ausdrücke</a:t>
            </a:r>
          </a:p>
        </p:txBody>
      </p:sp>
    </p:spTree>
    <p:extLst>
      <p:ext uri="{BB962C8B-B14F-4D97-AF65-F5344CB8AC3E}">
        <p14:creationId xmlns:p14="http://schemas.microsoft.com/office/powerpoint/2010/main" val="274704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21EE-58B7-F04B-A40F-41A0883F525C}"/>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660B50EB-CA44-1044-AF1F-012446B79A51}"/>
              </a:ext>
            </a:extLst>
          </p:cNvPr>
          <p:cNvSpPr>
            <a:spLocks noGrp="1"/>
          </p:cNvSpPr>
          <p:nvPr>
            <p:ph type="ftr" sz="quarter" idx="11"/>
          </p:nvPr>
        </p:nvSpPr>
        <p:spPr/>
        <p:txBody>
          <a:bodyPr/>
          <a:lstStyle/>
          <a:p>
            <a:r>
              <a:rPr lang="de-DE"/>
              <a:t>(Pafel &amp; Reich 2016: 21)</a:t>
            </a:r>
          </a:p>
        </p:txBody>
      </p:sp>
      <p:sp>
        <p:nvSpPr>
          <p:cNvPr id="4" name="Slide Number Placeholder 3">
            <a:extLst>
              <a:ext uri="{FF2B5EF4-FFF2-40B4-BE49-F238E27FC236}">
                <a16:creationId xmlns:a16="http://schemas.microsoft.com/office/drawing/2014/main" id="{467D0018-9362-9E4E-96F3-ABEA2A0F6F0F}"/>
              </a:ext>
            </a:extLst>
          </p:cNvPr>
          <p:cNvSpPr>
            <a:spLocks noGrp="1"/>
          </p:cNvSpPr>
          <p:nvPr>
            <p:ph type="sldNum" sz="quarter" idx="12"/>
          </p:nvPr>
        </p:nvSpPr>
        <p:spPr/>
        <p:txBody>
          <a:bodyPr/>
          <a:lstStyle/>
          <a:p>
            <a:fld id="{9D195BCC-3514-4B1B-9C18-24F3D67EC549}" type="slidenum">
              <a:rPr lang="de-DE" smtClean="0"/>
              <a:t>23</a:t>
            </a:fld>
            <a:endParaRPr lang="de-DE"/>
          </a:p>
        </p:txBody>
      </p:sp>
      <p:sp>
        <p:nvSpPr>
          <p:cNvPr id="5" name="Text Placeholder 4">
            <a:extLst>
              <a:ext uri="{FF2B5EF4-FFF2-40B4-BE49-F238E27FC236}">
                <a16:creationId xmlns:a16="http://schemas.microsoft.com/office/drawing/2014/main" id="{1FBA95D4-F70C-0842-B03F-8C15F09EDB12}"/>
              </a:ext>
            </a:extLst>
          </p:cNvPr>
          <p:cNvSpPr>
            <a:spLocks noGrp="1"/>
          </p:cNvSpPr>
          <p:nvPr>
            <p:ph type="body" sz="quarter" idx="14"/>
          </p:nvPr>
        </p:nvSpPr>
        <p:spPr/>
        <p:txBody>
          <a:bodyPr/>
          <a:lstStyle/>
          <a:p>
            <a:r>
              <a:rPr lang="en-DE" b="1"/>
              <a:t>Term: </a:t>
            </a:r>
            <a:r>
              <a:rPr lang="en-DE"/>
              <a:t>ein sprachlicher Ausdruck, der auf einen oder mehrere Gegenstände referieren kann (</a:t>
            </a:r>
            <a:r>
              <a:rPr lang="en-DE" i="1"/>
              <a:t>dieser Stift hier</a:t>
            </a:r>
            <a:r>
              <a:rPr lang="en-DE"/>
              <a:t>)</a:t>
            </a:r>
          </a:p>
          <a:p>
            <a:endParaRPr lang="en-DE" b="1"/>
          </a:p>
          <a:p>
            <a:r>
              <a:rPr lang="en-DE" b="1"/>
              <a:t>Prädikat: </a:t>
            </a:r>
            <a:r>
              <a:rPr lang="en-DE"/>
              <a:t>sprachlicher Ausdruck, der auf einen Begriff (ein Konzept) referieren kann (</a:t>
            </a:r>
            <a:r>
              <a:rPr lang="en-DE" i="1"/>
              <a:t>Stift</a:t>
            </a:r>
            <a:r>
              <a:rPr lang="en-DE"/>
              <a:t>)</a:t>
            </a:r>
          </a:p>
          <a:p>
            <a:endParaRPr lang="en-DE" b="1"/>
          </a:p>
          <a:p>
            <a:r>
              <a:rPr lang="en-DE" b="1"/>
              <a:t>Prädikation: </a:t>
            </a:r>
            <a:r>
              <a:rPr lang="en-DE"/>
              <a:t>sprachlicher Ausdruck, der auf eine Proposition referieren kann (</a:t>
            </a:r>
            <a:r>
              <a:rPr lang="en-DE" i="1"/>
              <a:t>der Stift schreibt / zerbricht / ...</a:t>
            </a:r>
            <a:r>
              <a:rPr lang="en-DE"/>
              <a:t>)</a:t>
            </a:r>
            <a:endParaRPr lang="en-DE" b="1"/>
          </a:p>
        </p:txBody>
      </p:sp>
      <p:sp>
        <p:nvSpPr>
          <p:cNvPr id="6" name="Text Placeholder 5">
            <a:extLst>
              <a:ext uri="{FF2B5EF4-FFF2-40B4-BE49-F238E27FC236}">
                <a16:creationId xmlns:a16="http://schemas.microsoft.com/office/drawing/2014/main" id="{FC923AB4-5655-CF46-8F18-DFC811CE64BF}"/>
              </a:ext>
            </a:extLst>
          </p:cNvPr>
          <p:cNvSpPr>
            <a:spLocks noGrp="1"/>
          </p:cNvSpPr>
          <p:nvPr>
            <p:ph type="body" sz="quarter" idx="15"/>
          </p:nvPr>
        </p:nvSpPr>
        <p:spPr/>
        <p:txBody>
          <a:bodyPr/>
          <a:lstStyle/>
          <a:p>
            <a:r>
              <a:rPr lang="en-DE"/>
              <a:t>Term, Prädikat, Prädikation</a:t>
            </a:r>
          </a:p>
        </p:txBody>
      </p:sp>
      <p:pic>
        <p:nvPicPr>
          <p:cNvPr id="7" name="Picture 6">
            <a:extLst>
              <a:ext uri="{FF2B5EF4-FFF2-40B4-BE49-F238E27FC236}">
                <a16:creationId xmlns:a16="http://schemas.microsoft.com/office/drawing/2014/main" id="{023D1A55-EEFF-5E4B-B2AD-0B37D4A7F2A3}"/>
              </a:ext>
            </a:extLst>
          </p:cNvPr>
          <p:cNvPicPr>
            <a:picLocks noChangeAspect="1"/>
          </p:cNvPicPr>
          <p:nvPr/>
        </p:nvPicPr>
        <p:blipFill>
          <a:blip r:embed="rId3"/>
          <a:stretch>
            <a:fillRect/>
          </a:stretch>
        </p:blipFill>
        <p:spPr>
          <a:xfrm>
            <a:off x="3491880" y="2934965"/>
            <a:ext cx="827006" cy="433788"/>
          </a:xfrm>
          <a:prstGeom prst="rect">
            <a:avLst/>
          </a:prstGeom>
        </p:spPr>
      </p:pic>
      <p:pic>
        <p:nvPicPr>
          <p:cNvPr id="8" name="Picture 7">
            <a:extLst>
              <a:ext uri="{FF2B5EF4-FFF2-40B4-BE49-F238E27FC236}">
                <a16:creationId xmlns:a16="http://schemas.microsoft.com/office/drawing/2014/main" id="{C3BDA75D-9517-5446-9EDB-CAD111CF1DCF}"/>
              </a:ext>
            </a:extLst>
          </p:cNvPr>
          <p:cNvPicPr>
            <a:picLocks noChangeAspect="1"/>
          </p:cNvPicPr>
          <p:nvPr/>
        </p:nvPicPr>
        <p:blipFill>
          <a:blip r:embed="rId4"/>
          <a:stretch>
            <a:fillRect/>
          </a:stretch>
        </p:blipFill>
        <p:spPr>
          <a:xfrm>
            <a:off x="4393935" y="2934965"/>
            <a:ext cx="1042843" cy="433788"/>
          </a:xfrm>
          <a:prstGeom prst="rect">
            <a:avLst/>
          </a:prstGeom>
        </p:spPr>
      </p:pic>
      <p:pic>
        <p:nvPicPr>
          <p:cNvPr id="9" name="Picture 8">
            <a:extLst>
              <a:ext uri="{FF2B5EF4-FFF2-40B4-BE49-F238E27FC236}">
                <a16:creationId xmlns:a16="http://schemas.microsoft.com/office/drawing/2014/main" id="{4020119C-9426-8C43-9736-F72589964F00}"/>
              </a:ext>
            </a:extLst>
          </p:cNvPr>
          <p:cNvPicPr>
            <a:picLocks noChangeAspect="1"/>
          </p:cNvPicPr>
          <p:nvPr/>
        </p:nvPicPr>
        <p:blipFill>
          <a:blip r:embed="rId5"/>
          <a:stretch>
            <a:fillRect/>
          </a:stretch>
        </p:blipFill>
        <p:spPr>
          <a:xfrm>
            <a:off x="5487608" y="2967630"/>
            <a:ext cx="1495574" cy="474883"/>
          </a:xfrm>
          <a:prstGeom prst="rect">
            <a:avLst/>
          </a:prstGeom>
        </p:spPr>
      </p:pic>
      <p:pic>
        <p:nvPicPr>
          <p:cNvPr id="10" name="Picture 9">
            <a:extLst>
              <a:ext uri="{FF2B5EF4-FFF2-40B4-BE49-F238E27FC236}">
                <a16:creationId xmlns:a16="http://schemas.microsoft.com/office/drawing/2014/main" id="{03B01424-A05B-D647-BEB6-3B37EE0EBADF}"/>
              </a:ext>
            </a:extLst>
          </p:cNvPr>
          <p:cNvPicPr>
            <a:picLocks noChangeAspect="1"/>
          </p:cNvPicPr>
          <p:nvPr/>
        </p:nvPicPr>
        <p:blipFill>
          <a:blip r:embed="rId6"/>
          <a:stretch>
            <a:fillRect/>
          </a:stretch>
        </p:blipFill>
        <p:spPr>
          <a:xfrm>
            <a:off x="7112186" y="2873098"/>
            <a:ext cx="482360" cy="656831"/>
          </a:xfrm>
          <a:prstGeom prst="rect">
            <a:avLst/>
          </a:prstGeom>
        </p:spPr>
      </p:pic>
      <p:pic>
        <p:nvPicPr>
          <p:cNvPr id="11" name="Picture 10">
            <a:extLst>
              <a:ext uri="{FF2B5EF4-FFF2-40B4-BE49-F238E27FC236}">
                <a16:creationId xmlns:a16="http://schemas.microsoft.com/office/drawing/2014/main" id="{3686D3E4-80D4-444D-980C-F64BB12F7E7A}"/>
              </a:ext>
            </a:extLst>
          </p:cNvPr>
          <p:cNvPicPr>
            <a:picLocks noChangeAspect="1"/>
          </p:cNvPicPr>
          <p:nvPr/>
        </p:nvPicPr>
        <p:blipFill>
          <a:blip r:embed="rId3"/>
          <a:stretch>
            <a:fillRect/>
          </a:stretch>
        </p:blipFill>
        <p:spPr>
          <a:xfrm>
            <a:off x="7775652" y="1717786"/>
            <a:ext cx="1188836" cy="623578"/>
          </a:xfrm>
          <a:prstGeom prst="rect">
            <a:avLst/>
          </a:prstGeom>
        </p:spPr>
      </p:pic>
      <p:sp>
        <p:nvSpPr>
          <p:cNvPr id="12" name="Right Arrow 11">
            <a:extLst>
              <a:ext uri="{FF2B5EF4-FFF2-40B4-BE49-F238E27FC236}">
                <a16:creationId xmlns:a16="http://schemas.microsoft.com/office/drawing/2014/main" id="{036F5A2A-33E0-EE4D-BE21-9F4A6FADFDF4}"/>
              </a:ext>
            </a:extLst>
          </p:cNvPr>
          <p:cNvSpPr/>
          <p:nvPr/>
        </p:nvSpPr>
        <p:spPr>
          <a:xfrm>
            <a:off x="6732240" y="2017114"/>
            <a:ext cx="1026114" cy="3417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942162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5FCC-8290-8B45-8E28-2F29E3924088}"/>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1983A43D-0B6F-0647-9051-F7F12CBC0DD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1FAB4CA-3591-5C4F-B8D9-CBB7F6712862}"/>
              </a:ext>
            </a:extLst>
          </p:cNvPr>
          <p:cNvSpPr>
            <a:spLocks noGrp="1"/>
          </p:cNvSpPr>
          <p:nvPr>
            <p:ph type="sldNum" sz="quarter" idx="12"/>
          </p:nvPr>
        </p:nvSpPr>
        <p:spPr/>
        <p:txBody>
          <a:bodyPr/>
          <a:lstStyle/>
          <a:p>
            <a:fld id="{9D195BCC-3514-4B1B-9C18-24F3D67EC549}" type="slidenum">
              <a:rPr lang="de-DE" smtClean="0"/>
              <a:t>24</a:t>
            </a:fld>
            <a:endParaRPr lang="de-DE"/>
          </a:p>
        </p:txBody>
      </p:sp>
      <p:sp>
        <p:nvSpPr>
          <p:cNvPr id="5" name="Text Placeholder 4">
            <a:extLst>
              <a:ext uri="{FF2B5EF4-FFF2-40B4-BE49-F238E27FC236}">
                <a16:creationId xmlns:a16="http://schemas.microsoft.com/office/drawing/2014/main" id="{42D6A3BE-76B1-A546-B308-3D7DEA242DD3}"/>
              </a:ext>
            </a:extLst>
          </p:cNvPr>
          <p:cNvSpPr>
            <a:spLocks noGrp="1"/>
          </p:cNvSpPr>
          <p:nvPr>
            <p:ph type="body" sz="quarter" idx="14"/>
          </p:nvPr>
        </p:nvSpPr>
        <p:spPr/>
        <p:txBody>
          <a:bodyPr/>
          <a:lstStyle/>
          <a:p>
            <a:pPr marL="0" indent="0">
              <a:buNone/>
            </a:pPr>
            <a:r>
              <a:rPr lang="en-DE"/>
              <a:t>nach Pafel &amp; Reich (2016: 21):</a:t>
            </a:r>
          </a:p>
          <a:p>
            <a:r>
              <a:rPr lang="en-DE" b="1"/>
              <a:t>Prädikat(sausdruck): </a:t>
            </a:r>
            <a:r>
              <a:rPr lang="en-DE"/>
              <a:t>sprachlicher Ausdruck, der auf ein Konzept referieren kann</a:t>
            </a:r>
          </a:p>
          <a:p>
            <a:r>
              <a:rPr lang="en-DE" b="1"/>
              <a:t>Prädikation: </a:t>
            </a:r>
            <a:r>
              <a:rPr lang="en-DE"/>
              <a:t>sprachlicher Ausdruck, der auf eine Proposition referieren kann.</a:t>
            </a:r>
          </a:p>
          <a:p>
            <a:endParaRPr lang="en-DE" b="1"/>
          </a:p>
        </p:txBody>
      </p:sp>
      <p:sp>
        <p:nvSpPr>
          <p:cNvPr id="6" name="Text Placeholder 5">
            <a:extLst>
              <a:ext uri="{FF2B5EF4-FFF2-40B4-BE49-F238E27FC236}">
                <a16:creationId xmlns:a16="http://schemas.microsoft.com/office/drawing/2014/main" id="{25330F60-1AE6-A341-85FA-59876CFFC14C}"/>
              </a:ext>
            </a:extLst>
          </p:cNvPr>
          <p:cNvSpPr>
            <a:spLocks noGrp="1"/>
          </p:cNvSpPr>
          <p:nvPr>
            <p:ph type="body" sz="quarter" idx="15"/>
          </p:nvPr>
        </p:nvSpPr>
        <p:spPr/>
        <p:txBody>
          <a:bodyPr/>
          <a:lstStyle/>
          <a:p>
            <a:r>
              <a:rPr lang="en-DE"/>
              <a:t>Prädikat, Prädikation</a:t>
            </a:r>
          </a:p>
        </p:txBody>
      </p:sp>
      <p:pic>
        <p:nvPicPr>
          <p:cNvPr id="7" name="Picture 2" descr="Sign, Caution, Warning, Danger, Safety, Hazard, Risk">
            <a:extLst>
              <a:ext uri="{FF2B5EF4-FFF2-40B4-BE49-F238E27FC236}">
                <a16:creationId xmlns:a16="http://schemas.microsoft.com/office/drawing/2014/main" id="{C9F9134D-934C-0246-B47A-79F0D5509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776" y="3471461"/>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CC9DF7-7423-2846-9C57-6B43416C7221}"/>
              </a:ext>
            </a:extLst>
          </p:cNvPr>
          <p:cNvSpPr txBox="1"/>
          <p:nvPr/>
        </p:nvSpPr>
        <p:spPr>
          <a:xfrm>
            <a:off x="521438" y="3205009"/>
            <a:ext cx="6714802" cy="1962204"/>
          </a:xfrm>
          <a:prstGeom prst="rect">
            <a:avLst/>
          </a:prstGeom>
          <a:noFill/>
        </p:spPr>
        <p:txBody>
          <a:bodyPr wrap="square" rtlCol="0">
            <a:spAutoFit/>
          </a:bodyPr>
          <a:lstStyle/>
          <a:p>
            <a:pPr lvl="0" defTabSz="914400">
              <a:lnSpc>
                <a:spcPct val="90000"/>
              </a:lnSpc>
              <a:spcBef>
                <a:spcPts val="600"/>
              </a:spcBef>
              <a:buClr>
                <a:srgbClr val="006AB3"/>
              </a:buClr>
            </a:pPr>
            <a:r>
              <a:rPr lang="en-DE" sz="2000">
                <a:solidFill>
                  <a:prstClr val="black"/>
                </a:solidFill>
              </a:rPr>
              <a:t>Der Terminus </a:t>
            </a:r>
            <a:r>
              <a:rPr lang="en-DE" sz="2000" b="1" i="1">
                <a:solidFill>
                  <a:prstClr val="black"/>
                </a:solidFill>
              </a:rPr>
              <a:t>Prädikat</a:t>
            </a:r>
            <a:r>
              <a:rPr lang="en-DE" sz="2000" b="1">
                <a:solidFill>
                  <a:prstClr val="black"/>
                </a:solidFill>
              </a:rPr>
              <a:t> </a:t>
            </a:r>
            <a:r>
              <a:rPr lang="en-DE" sz="2000">
                <a:solidFill>
                  <a:prstClr val="black"/>
                </a:solidFill>
              </a:rPr>
              <a:t>wird häufig verwendet für Wörter oder Phrasen, die ein Prädikation leisten – also "einen Ausdruck, den zu einem vollständigen Satz nur noch das Subjekt fehlt" (Zimmermann 2014: 58). Im Sinne terminologischer Klarheit verwendet Löbner (2015: 121) hierfür den Terminus </a:t>
            </a:r>
            <a:r>
              <a:rPr lang="en-DE" sz="2000" i="1">
                <a:solidFill>
                  <a:prstClr val="black"/>
                </a:solidFill>
              </a:rPr>
              <a:t>Prädikatsausdruck.</a:t>
            </a:r>
            <a:endParaRPr lang="en-DE" sz="2000">
              <a:solidFill>
                <a:prstClr val="black"/>
              </a:solidFill>
            </a:endParaRPr>
          </a:p>
          <a:p>
            <a:pPr algn="l"/>
            <a:endParaRPr lang="en-DE" dirty="0" err="1"/>
          </a:p>
        </p:txBody>
      </p:sp>
    </p:spTree>
    <p:extLst>
      <p:ext uri="{BB962C8B-B14F-4D97-AF65-F5344CB8AC3E}">
        <p14:creationId xmlns:p14="http://schemas.microsoft.com/office/powerpoint/2010/main" val="406578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5FCC-8290-8B45-8E28-2F29E3924088}"/>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1983A43D-0B6F-0647-9051-F7F12CBC0DDA}"/>
              </a:ext>
            </a:extLst>
          </p:cNvPr>
          <p:cNvSpPr>
            <a:spLocks noGrp="1"/>
          </p:cNvSpPr>
          <p:nvPr>
            <p:ph type="ftr" sz="quarter" idx="11"/>
          </p:nvPr>
        </p:nvSpPr>
        <p:spPr/>
        <p:txBody>
          <a:bodyPr/>
          <a:lstStyle/>
          <a:p>
            <a:r>
              <a:rPr lang="de-DE"/>
              <a:t>(Meibauer at al. 2015: 158, Imo 2016: 161)</a:t>
            </a:r>
          </a:p>
        </p:txBody>
      </p:sp>
      <p:sp>
        <p:nvSpPr>
          <p:cNvPr id="4" name="Slide Number Placeholder 3">
            <a:extLst>
              <a:ext uri="{FF2B5EF4-FFF2-40B4-BE49-F238E27FC236}">
                <a16:creationId xmlns:a16="http://schemas.microsoft.com/office/drawing/2014/main" id="{51FAB4CA-3591-5C4F-B8D9-CBB7F6712862}"/>
              </a:ext>
            </a:extLst>
          </p:cNvPr>
          <p:cNvSpPr>
            <a:spLocks noGrp="1"/>
          </p:cNvSpPr>
          <p:nvPr>
            <p:ph type="sldNum" sz="quarter" idx="12"/>
          </p:nvPr>
        </p:nvSpPr>
        <p:spPr/>
        <p:txBody>
          <a:bodyPr/>
          <a:lstStyle/>
          <a:p>
            <a:fld id="{9D195BCC-3514-4B1B-9C18-24F3D67EC549}" type="slidenum">
              <a:rPr lang="de-DE" smtClean="0"/>
              <a:t>25</a:t>
            </a:fld>
            <a:endParaRPr lang="de-DE"/>
          </a:p>
        </p:txBody>
      </p:sp>
      <p:sp>
        <p:nvSpPr>
          <p:cNvPr id="5" name="Text Placeholder 4">
            <a:extLst>
              <a:ext uri="{FF2B5EF4-FFF2-40B4-BE49-F238E27FC236}">
                <a16:creationId xmlns:a16="http://schemas.microsoft.com/office/drawing/2014/main" id="{42D6A3BE-76B1-A546-B308-3D7DEA242DD3}"/>
              </a:ext>
            </a:extLst>
          </p:cNvPr>
          <p:cNvSpPr>
            <a:spLocks noGrp="1"/>
          </p:cNvSpPr>
          <p:nvPr>
            <p:ph type="body" sz="quarter" idx="14"/>
          </p:nvPr>
        </p:nvSpPr>
        <p:spPr/>
        <p:txBody>
          <a:bodyPr/>
          <a:lstStyle/>
          <a:p>
            <a:pPr marL="0" indent="0">
              <a:buNone/>
            </a:pPr>
            <a:r>
              <a:rPr lang="en-DE"/>
              <a:t>nach Pafel &amp; Reich (2016: 21):</a:t>
            </a:r>
          </a:p>
          <a:p>
            <a:r>
              <a:rPr lang="en-DE" b="1"/>
              <a:t>Prädikat(sausdruck): </a:t>
            </a:r>
            <a:r>
              <a:rPr lang="en-DE"/>
              <a:t>sprachlicher Ausdruck, der auf ein Konzept referieren kann</a:t>
            </a:r>
          </a:p>
          <a:p>
            <a:r>
              <a:rPr lang="en-DE" b="1"/>
              <a:t>Prädikation: </a:t>
            </a:r>
            <a:r>
              <a:rPr lang="en-DE"/>
              <a:t>sprachlicher Ausdruck, der auf eine Proposition referieren kann.</a:t>
            </a:r>
          </a:p>
          <a:p>
            <a:endParaRPr lang="en-DE" b="1"/>
          </a:p>
        </p:txBody>
      </p:sp>
      <p:sp>
        <p:nvSpPr>
          <p:cNvPr id="6" name="Text Placeholder 5">
            <a:extLst>
              <a:ext uri="{FF2B5EF4-FFF2-40B4-BE49-F238E27FC236}">
                <a16:creationId xmlns:a16="http://schemas.microsoft.com/office/drawing/2014/main" id="{25330F60-1AE6-A341-85FA-59876CFFC14C}"/>
              </a:ext>
            </a:extLst>
          </p:cNvPr>
          <p:cNvSpPr>
            <a:spLocks noGrp="1"/>
          </p:cNvSpPr>
          <p:nvPr>
            <p:ph type="body" sz="quarter" idx="15"/>
          </p:nvPr>
        </p:nvSpPr>
        <p:spPr/>
        <p:txBody>
          <a:bodyPr/>
          <a:lstStyle/>
          <a:p>
            <a:r>
              <a:rPr lang="en-DE"/>
              <a:t>Prädikat, Prädikation</a:t>
            </a:r>
          </a:p>
        </p:txBody>
      </p:sp>
      <p:pic>
        <p:nvPicPr>
          <p:cNvPr id="7" name="Picture 2" descr="Sign, Caution, Warning, Danger, Safety, Hazard, Risk">
            <a:extLst>
              <a:ext uri="{FF2B5EF4-FFF2-40B4-BE49-F238E27FC236}">
                <a16:creationId xmlns:a16="http://schemas.microsoft.com/office/drawing/2014/main" id="{C9F9134D-934C-0246-B47A-79F0D5509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776" y="3471461"/>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CC9DF7-7423-2846-9C57-6B43416C7221}"/>
              </a:ext>
            </a:extLst>
          </p:cNvPr>
          <p:cNvSpPr txBox="1"/>
          <p:nvPr/>
        </p:nvSpPr>
        <p:spPr>
          <a:xfrm>
            <a:off x="593502" y="3205009"/>
            <a:ext cx="6714802" cy="1792798"/>
          </a:xfrm>
          <a:prstGeom prst="rect">
            <a:avLst/>
          </a:prstGeom>
          <a:noFill/>
        </p:spPr>
        <p:txBody>
          <a:bodyPr wrap="square" rtlCol="0">
            <a:spAutoFit/>
          </a:bodyPr>
          <a:lstStyle/>
          <a:p>
            <a:pPr algn="l"/>
            <a:r>
              <a:rPr lang="en-DE" sz="1400" dirty="0" err="1"/>
              <a:t>Neben dem hier eingeführten semantischen gibt es auch einen </a:t>
            </a:r>
            <a:r>
              <a:rPr lang="en-DE" sz="1400" b="1" dirty="0" err="1"/>
              <a:t>syntaktischen </a:t>
            </a:r>
            <a:r>
              <a:rPr lang="en-DE" sz="1400" dirty="0" err="1"/>
              <a:t>Prädikatsbegriff (den die meisten aus BEM kennen). In der Satzgliedlehre werden i.d.R. </a:t>
            </a:r>
            <a:r>
              <a:rPr lang="en-DE" sz="1400" b="1" dirty="0" err="1"/>
              <a:t>nur Verben </a:t>
            </a:r>
            <a:r>
              <a:rPr lang="en-DE" sz="1400" dirty="0" err="1"/>
              <a:t>als Prädikate gesehen. Alle finiten und infiniten Verben zusammen bilden das </a:t>
            </a:r>
            <a:r>
              <a:rPr lang="en-DE" sz="1400" b="1" dirty="0" err="1"/>
              <a:t>Prädikat</a:t>
            </a:r>
            <a:r>
              <a:rPr lang="en-DE" sz="1400" dirty="0" err="1"/>
              <a:t> eines Satzes. Das Prädikat bildet quasi den Dreh- und Angelpunkt, von dem alle Satzglieder abhängen. Funktion des Prädikats ist es, eine Aussage über ein Subjekt zu machen. </a:t>
            </a:r>
          </a:p>
          <a:p>
            <a:pPr algn="l"/>
            <a:endParaRPr lang="en-DE" sz="1000" dirty="0" err="1"/>
          </a:p>
          <a:p>
            <a:pPr algn="l"/>
            <a:r>
              <a:rPr lang="en-DE" sz="1400" dirty="0" err="1"/>
              <a:t>(Zur Geschichte des Prädikatsbegriffs vgl. Gamerschlag 2013.)</a:t>
            </a:r>
          </a:p>
        </p:txBody>
      </p:sp>
    </p:spTree>
    <p:extLst>
      <p:ext uri="{BB962C8B-B14F-4D97-AF65-F5344CB8AC3E}">
        <p14:creationId xmlns:p14="http://schemas.microsoft.com/office/powerpoint/2010/main" val="50749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5FCC-8290-8B45-8E28-2F29E3924088}"/>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1983A43D-0B6F-0647-9051-F7F12CBC0DD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1FAB4CA-3591-5C4F-B8D9-CBB7F6712862}"/>
              </a:ext>
            </a:extLst>
          </p:cNvPr>
          <p:cNvSpPr>
            <a:spLocks noGrp="1"/>
          </p:cNvSpPr>
          <p:nvPr>
            <p:ph type="sldNum" sz="quarter" idx="12"/>
          </p:nvPr>
        </p:nvSpPr>
        <p:spPr/>
        <p:txBody>
          <a:bodyPr/>
          <a:lstStyle/>
          <a:p>
            <a:fld id="{9D195BCC-3514-4B1B-9C18-24F3D67EC549}" type="slidenum">
              <a:rPr lang="de-DE" smtClean="0"/>
              <a:t>26</a:t>
            </a:fld>
            <a:endParaRPr lang="de-DE"/>
          </a:p>
        </p:txBody>
      </p:sp>
      <p:sp>
        <p:nvSpPr>
          <p:cNvPr id="5" name="Text Placeholder 4">
            <a:extLst>
              <a:ext uri="{FF2B5EF4-FFF2-40B4-BE49-F238E27FC236}">
                <a16:creationId xmlns:a16="http://schemas.microsoft.com/office/drawing/2014/main" id="{42D6A3BE-76B1-A546-B308-3D7DEA242DD3}"/>
              </a:ext>
            </a:extLst>
          </p:cNvPr>
          <p:cNvSpPr>
            <a:spLocks noGrp="1"/>
          </p:cNvSpPr>
          <p:nvPr>
            <p:ph type="body" sz="quarter" idx="14"/>
          </p:nvPr>
        </p:nvSpPr>
        <p:spPr>
          <a:xfrm>
            <a:off x="521550" y="1495648"/>
            <a:ext cx="8101012" cy="3311525"/>
          </a:xfrm>
        </p:spPr>
        <p:txBody>
          <a:bodyPr/>
          <a:lstStyle/>
          <a:p>
            <a:r>
              <a:rPr lang="en-DE"/>
              <a:t>Kriterien zur Identifikation von Prädikaten nach Pafel &amp; Reich</a:t>
            </a:r>
            <a:r>
              <a:rPr lang="en-DE" sz="1400"/>
              <a:t> (2016: 30)</a:t>
            </a:r>
          </a:p>
          <a:p>
            <a:pPr lvl="1"/>
            <a:r>
              <a:rPr lang="en-DE"/>
              <a:t>Verben, Substantive, Adjektive und Präpositionen sind fast immer Prädikate</a:t>
            </a:r>
          </a:p>
          <a:p>
            <a:pPr lvl="1"/>
            <a:r>
              <a:rPr lang="en-DE"/>
              <a:t>Prädikate können anderen Prädikaten über- oder untergeordnet sein und sich gegenseitig ausschließen.</a:t>
            </a:r>
          </a:p>
          <a:p>
            <a:pPr lvl="1"/>
            <a:r>
              <a:rPr lang="en-DE"/>
              <a:t>z.B. Vollverben: </a:t>
            </a:r>
            <a:r>
              <a:rPr lang="en-DE" i="1"/>
              <a:t>laufen </a:t>
            </a:r>
            <a:r>
              <a:rPr lang="en-DE"/>
              <a:t>ist ein Prädikat, das auf alle Leute zutrifft, die (in einer bestimmten Situation) laufen </a:t>
            </a:r>
            <a:r>
              <a:rPr lang="en-DE">
                <a:sym typeface="Wingdings" pitchFamily="2" charset="2"/>
              </a:rPr>
              <a:t> das Verb leistet eine Prädikation. </a:t>
            </a:r>
            <a:r>
              <a:rPr lang="en-DE" i="1">
                <a:sym typeface="Wingdings" pitchFamily="2" charset="2"/>
              </a:rPr>
              <a:t>laufen </a:t>
            </a:r>
            <a:r>
              <a:rPr lang="en-DE">
                <a:sym typeface="Wingdings" pitchFamily="2" charset="2"/>
              </a:rPr>
              <a:t>und </a:t>
            </a:r>
            <a:r>
              <a:rPr lang="en-DE" i="1">
                <a:sym typeface="Wingdings" pitchFamily="2" charset="2"/>
              </a:rPr>
              <a:t>stehen </a:t>
            </a:r>
            <a:r>
              <a:rPr lang="en-DE">
                <a:sym typeface="Wingdings" pitchFamily="2" charset="2"/>
              </a:rPr>
              <a:t>schließen sich gegenseitig aus (sind inkompatibel)</a:t>
            </a:r>
          </a:p>
          <a:p>
            <a:pPr lvl="1"/>
            <a:r>
              <a:rPr lang="en-DE">
                <a:sym typeface="Wingdings" pitchFamily="2" charset="2"/>
              </a:rPr>
              <a:t>z.B. Adjektive: </a:t>
            </a:r>
            <a:r>
              <a:rPr lang="en-DE" i="1">
                <a:sym typeface="Wingdings" pitchFamily="2" charset="2"/>
              </a:rPr>
              <a:t>sternhagelvoll </a:t>
            </a:r>
            <a:r>
              <a:rPr lang="en-DE">
                <a:sym typeface="Wingdings" pitchFamily="2" charset="2"/>
              </a:rPr>
              <a:t>ist hyponym zu </a:t>
            </a:r>
            <a:r>
              <a:rPr lang="en-DE" i="1">
                <a:sym typeface="Wingdings" pitchFamily="2" charset="2"/>
              </a:rPr>
              <a:t>betrunken </a:t>
            </a:r>
            <a:r>
              <a:rPr lang="en-DE">
                <a:sym typeface="Wingdings" pitchFamily="2" charset="2"/>
              </a:rPr>
              <a:t>und inkompatibel mit </a:t>
            </a:r>
            <a:r>
              <a:rPr lang="en-DE" i="1">
                <a:sym typeface="Wingdings" pitchFamily="2" charset="2"/>
              </a:rPr>
              <a:t>nüchtern</a:t>
            </a:r>
          </a:p>
          <a:p>
            <a:pPr lvl="1"/>
            <a:r>
              <a:rPr lang="en-DE">
                <a:sym typeface="Wingdings" pitchFamily="2" charset="2"/>
              </a:rPr>
              <a:t>auch Wortgruppen können Prädikate sein (z.B. </a:t>
            </a:r>
            <a:r>
              <a:rPr lang="en-DE" i="1">
                <a:sym typeface="Wingdings" pitchFamily="2" charset="2"/>
              </a:rPr>
              <a:t>laut sprechen, eine Messe komponieren, sehr genial)</a:t>
            </a:r>
            <a:endParaRPr lang="en-DE">
              <a:sym typeface="Wingdings" pitchFamily="2" charset="2"/>
            </a:endParaRPr>
          </a:p>
          <a:p>
            <a:pPr lvl="1"/>
            <a:endParaRPr lang="en-DE"/>
          </a:p>
        </p:txBody>
      </p:sp>
      <p:sp>
        <p:nvSpPr>
          <p:cNvPr id="6" name="Text Placeholder 5">
            <a:extLst>
              <a:ext uri="{FF2B5EF4-FFF2-40B4-BE49-F238E27FC236}">
                <a16:creationId xmlns:a16="http://schemas.microsoft.com/office/drawing/2014/main" id="{25330F60-1AE6-A341-85FA-59876CFFC14C}"/>
              </a:ext>
            </a:extLst>
          </p:cNvPr>
          <p:cNvSpPr>
            <a:spLocks noGrp="1"/>
          </p:cNvSpPr>
          <p:nvPr>
            <p:ph type="body" sz="quarter" idx="15"/>
          </p:nvPr>
        </p:nvSpPr>
        <p:spPr/>
        <p:txBody>
          <a:bodyPr/>
          <a:lstStyle/>
          <a:p>
            <a:r>
              <a:rPr lang="en-DE"/>
              <a:t>Prädikat(sausdrücke)</a:t>
            </a:r>
          </a:p>
        </p:txBody>
      </p:sp>
    </p:spTree>
    <p:extLst>
      <p:ext uri="{BB962C8B-B14F-4D97-AF65-F5344CB8AC3E}">
        <p14:creationId xmlns:p14="http://schemas.microsoft.com/office/powerpoint/2010/main" val="2979158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2D823-A238-7845-B0CA-74C92FA07754}"/>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E7F266B2-4980-BA44-B6C8-046B1DD3D1BE}"/>
              </a:ext>
            </a:extLst>
          </p:cNvPr>
          <p:cNvSpPr>
            <a:spLocks noGrp="1"/>
          </p:cNvSpPr>
          <p:nvPr>
            <p:ph type="ftr" sz="quarter" idx="11"/>
          </p:nvPr>
        </p:nvSpPr>
        <p:spPr/>
        <p:txBody>
          <a:bodyPr/>
          <a:lstStyle/>
          <a:p>
            <a:r>
              <a:rPr lang="de-DE"/>
              <a:t>(Löbner 2015: 121; Meibauer et al. 2015)</a:t>
            </a:r>
          </a:p>
        </p:txBody>
      </p:sp>
      <p:sp>
        <p:nvSpPr>
          <p:cNvPr id="4" name="Slide Number Placeholder 3">
            <a:extLst>
              <a:ext uri="{FF2B5EF4-FFF2-40B4-BE49-F238E27FC236}">
                <a16:creationId xmlns:a16="http://schemas.microsoft.com/office/drawing/2014/main" id="{6F26AC2C-B715-D344-92B1-67C8A5FED60B}"/>
              </a:ext>
            </a:extLst>
          </p:cNvPr>
          <p:cNvSpPr>
            <a:spLocks noGrp="1"/>
          </p:cNvSpPr>
          <p:nvPr>
            <p:ph type="sldNum" sz="quarter" idx="12"/>
          </p:nvPr>
        </p:nvSpPr>
        <p:spPr/>
        <p:txBody>
          <a:bodyPr/>
          <a:lstStyle/>
          <a:p>
            <a:fld id="{9D195BCC-3514-4B1B-9C18-24F3D67EC549}" type="slidenum">
              <a:rPr lang="de-DE" smtClean="0"/>
              <a:t>27</a:t>
            </a:fld>
            <a:endParaRPr lang="de-DE"/>
          </a:p>
        </p:txBody>
      </p:sp>
      <p:sp>
        <p:nvSpPr>
          <p:cNvPr id="5" name="Text Placeholder 4">
            <a:extLst>
              <a:ext uri="{FF2B5EF4-FFF2-40B4-BE49-F238E27FC236}">
                <a16:creationId xmlns:a16="http://schemas.microsoft.com/office/drawing/2014/main" id="{BF644BAF-7AD1-9340-B3C9-CA7C8FA6DCF6}"/>
              </a:ext>
            </a:extLst>
          </p:cNvPr>
          <p:cNvSpPr>
            <a:spLocks noGrp="1"/>
          </p:cNvSpPr>
          <p:nvPr>
            <p:ph type="body" sz="quarter" idx="14"/>
          </p:nvPr>
        </p:nvSpPr>
        <p:spPr/>
        <p:txBody>
          <a:bodyPr/>
          <a:lstStyle/>
          <a:p>
            <a:r>
              <a:rPr lang="en-DE"/>
              <a:t>Prädikate schreiben ihren Argumenten bestimmte Eigenschaften oder Bezihungen zwischen ihnen zu (man sagt: sie </a:t>
            </a:r>
            <a:r>
              <a:rPr lang="en-DE" b="1"/>
              <a:t>prädizieren</a:t>
            </a:r>
            <a:r>
              <a:rPr lang="en-DE"/>
              <a:t> über ihre Argumente), legen selbst aber nicht fest, um welche konkreten Entitäten es sich handelt.</a:t>
            </a:r>
          </a:p>
          <a:p>
            <a:endParaRPr lang="en-DE"/>
          </a:p>
          <a:p>
            <a:pPr marL="0" indent="0">
              <a:buNone/>
            </a:pPr>
            <a:r>
              <a:rPr lang="en-DE"/>
              <a:t>z.B. </a:t>
            </a:r>
            <a:r>
              <a:rPr lang="en-DE" i="1"/>
              <a:t>Elke </a:t>
            </a:r>
            <a:r>
              <a:rPr lang="en-DE" i="1">
                <a:solidFill>
                  <a:srgbClr val="C00000"/>
                </a:solidFill>
              </a:rPr>
              <a:t>lacht</a:t>
            </a:r>
            <a:r>
              <a:rPr lang="en-DE" i="1"/>
              <a:t>:</a:t>
            </a:r>
          </a:p>
          <a:p>
            <a:pPr marL="0" indent="0">
              <a:buNone/>
            </a:pPr>
            <a:endParaRPr lang="en-DE" sz="600" i="1"/>
          </a:p>
          <a:p>
            <a:pPr marL="0" indent="0">
              <a:buNone/>
            </a:pPr>
            <a:r>
              <a:rPr lang="en-DE"/>
              <a:t>Der Prädikatsausdruck </a:t>
            </a:r>
            <a:r>
              <a:rPr lang="en-DE" i="1">
                <a:solidFill>
                  <a:srgbClr val="C00000"/>
                </a:solidFill>
              </a:rPr>
              <a:t>lacht</a:t>
            </a:r>
            <a:r>
              <a:rPr lang="en-DE" i="1"/>
              <a:t> </a:t>
            </a:r>
            <a:r>
              <a:rPr lang="en-DE"/>
              <a:t>schreibt dem Individuum </a:t>
            </a:r>
            <a:r>
              <a:rPr lang="en-DE" i="1"/>
              <a:t>Elke </a:t>
            </a:r>
            <a:r>
              <a:rPr lang="en-DE"/>
              <a:t>die Eigenschaft zu, zu lachen. Mit dem Satz </a:t>
            </a:r>
            <a:r>
              <a:rPr lang="en-DE" i="1"/>
              <a:t>Elke lacht </a:t>
            </a:r>
            <a:r>
              <a:rPr lang="en-DE"/>
              <a:t>wird über Elke also die Eigenschaft </a:t>
            </a:r>
            <a:r>
              <a:rPr lang="en-DE" b="1"/>
              <a:t>prädiziert</a:t>
            </a:r>
            <a:r>
              <a:rPr lang="en-DE"/>
              <a:t>, zu lachen.</a:t>
            </a:r>
          </a:p>
        </p:txBody>
      </p:sp>
      <p:sp>
        <p:nvSpPr>
          <p:cNvPr id="6" name="Text Placeholder 5">
            <a:extLst>
              <a:ext uri="{FF2B5EF4-FFF2-40B4-BE49-F238E27FC236}">
                <a16:creationId xmlns:a16="http://schemas.microsoft.com/office/drawing/2014/main" id="{E3BA21C9-3F17-8C47-8EB3-EBC90B37DC4C}"/>
              </a:ext>
            </a:extLst>
          </p:cNvPr>
          <p:cNvSpPr>
            <a:spLocks noGrp="1"/>
          </p:cNvSpPr>
          <p:nvPr>
            <p:ph type="body" sz="quarter" idx="15"/>
          </p:nvPr>
        </p:nvSpPr>
        <p:spPr/>
        <p:txBody>
          <a:bodyPr/>
          <a:lstStyle/>
          <a:p>
            <a:r>
              <a:rPr lang="en-DE"/>
              <a:t>Prädikat(sausdrücke)</a:t>
            </a:r>
          </a:p>
        </p:txBody>
      </p:sp>
    </p:spTree>
    <p:extLst>
      <p:ext uri="{BB962C8B-B14F-4D97-AF65-F5344CB8AC3E}">
        <p14:creationId xmlns:p14="http://schemas.microsoft.com/office/powerpoint/2010/main" val="1955927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87FA-B19B-DB43-853F-58D5BD58D496}"/>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42125208-75DB-4640-8799-16F120617EDE}"/>
              </a:ext>
            </a:extLst>
          </p:cNvPr>
          <p:cNvSpPr>
            <a:spLocks noGrp="1"/>
          </p:cNvSpPr>
          <p:nvPr>
            <p:ph type="ftr" sz="quarter" idx="11"/>
          </p:nvPr>
        </p:nvSpPr>
        <p:spPr/>
        <p:txBody>
          <a:bodyPr/>
          <a:lstStyle/>
          <a:p>
            <a:r>
              <a:rPr lang="de-DE"/>
              <a:t>(Löbner 2015: 121)</a:t>
            </a:r>
          </a:p>
        </p:txBody>
      </p:sp>
      <p:sp>
        <p:nvSpPr>
          <p:cNvPr id="4" name="Slide Number Placeholder 3">
            <a:extLst>
              <a:ext uri="{FF2B5EF4-FFF2-40B4-BE49-F238E27FC236}">
                <a16:creationId xmlns:a16="http://schemas.microsoft.com/office/drawing/2014/main" id="{3651F4AA-424C-2E44-9355-483E71B03915}"/>
              </a:ext>
            </a:extLst>
          </p:cNvPr>
          <p:cNvSpPr>
            <a:spLocks noGrp="1"/>
          </p:cNvSpPr>
          <p:nvPr>
            <p:ph type="sldNum" sz="quarter" idx="12"/>
          </p:nvPr>
        </p:nvSpPr>
        <p:spPr/>
        <p:txBody>
          <a:bodyPr/>
          <a:lstStyle/>
          <a:p>
            <a:fld id="{9D195BCC-3514-4B1B-9C18-24F3D67EC549}" type="slidenum">
              <a:rPr lang="de-DE" smtClean="0"/>
              <a:t>28</a:t>
            </a:fld>
            <a:endParaRPr lang="de-DE"/>
          </a:p>
        </p:txBody>
      </p:sp>
      <p:sp>
        <p:nvSpPr>
          <p:cNvPr id="5" name="Text Placeholder 4">
            <a:extLst>
              <a:ext uri="{FF2B5EF4-FFF2-40B4-BE49-F238E27FC236}">
                <a16:creationId xmlns:a16="http://schemas.microsoft.com/office/drawing/2014/main" id="{15F7BE66-7DEF-E94D-B519-D1D3A210FF89}"/>
              </a:ext>
            </a:extLst>
          </p:cNvPr>
          <p:cNvSpPr>
            <a:spLocks noGrp="1"/>
          </p:cNvSpPr>
          <p:nvPr>
            <p:ph type="body" sz="quarter" idx="14"/>
          </p:nvPr>
        </p:nvSpPr>
        <p:spPr>
          <a:xfrm>
            <a:off x="521550" y="1494805"/>
            <a:ext cx="8101012" cy="3311525"/>
          </a:xfrm>
        </p:spPr>
        <p:txBody>
          <a:bodyPr/>
          <a:lstStyle/>
          <a:p>
            <a:r>
              <a:rPr lang="en-DE" sz="1800"/>
              <a:t>Bedeutungen der prädizierenden Verben, Nomen und Adjektive sind Konzepte, die eine oder mehrere Entitäten betreffen bzw. involvieren</a:t>
            </a:r>
          </a:p>
          <a:p>
            <a:r>
              <a:rPr lang="en-DE" sz="1800"/>
              <a:t>Die Konzepte selbst stellen die </a:t>
            </a:r>
            <a:r>
              <a:rPr lang="en-DE" sz="1800" b="1"/>
              <a:t>Prädikate </a:t>
            </a:r>
            <a:r>
              <a:rPr lang="en-DE" sz="1800"/>
              <a:t>dar, die Entitäten, die sie betreffen, ihre </a:t>
            </a:r>
            <a:r>
              <a:rPr lang="en-DE" sz="1800" b="1"/>
              <a:t>Argumente</a:t>
            </a:r>
          </a:p>
          <a:p>
            <a:r>
              <a:rPr lang="en-DE" sz="1800"/>
              <a:t>Prädikate mit einem Argument nennt man einstellige Prädikate, Prädikate mit zwei Argumenten zweistellige etc.</a:t>
            </a:r>
          </a:p>
          <a:p>
            <a:r>
              <a:rPr lang="en-DE" sz="1800"/>
              <a:t>Prädikate werden auf ihre Argumente angewendet bzw. "prädizieren" über sie, z.B.</a:t>
            </a:r>
          </a:p>
          <a:p>
            <a:pPr marL="0" indent="0" algn="ctr">
              <a:buNone/>
            </a:pPr>
            <a:r>
              <a:rPr lang="en-DE" sz="1800"/>
              <a:t>[</a:t>
            </a:r>
            <a:r>
              <a:rPr lang="en-DE" sz="1800" i="1"/>
              <a:t>Klaus</a:t>
            </a:r>
            <a:r>
              <a:rPr lang="en-DE" sz="1800" baseline="-25000"/>
              <a:t>N</a:t>
            </a:r>
            <a:r>
              <a:rPr lang="en-DE" sz="1800"/>
              <a:t>]</a:t>
            </a:r>
            <a:r>
              <a:rPr lang="en-DE" sz="1800" i="1"/>
              <a:t> aß</a:t>
            </a:r>
            <a:r>
              <a:rPr lang="en-DE" sz="1800" baseline="-25000"/>
              <a:t>V</a:t>
            </a:r>
            <a:r>
              <a:rPr lang="en-DE" sz="1800" i="1"/>
              <a:t> </a:t>
            </a:r>
            <a:r>
              <a:rPr lang="en-DE" sz="1800"/>
              <a:t>[</a:t>
            </a:r>
            <a:r>
              <a:rPr lang="en-DE" sz="1800" i="1"/>
              <a:t>den Salat</a:t>
            </a:r>
            <a:r>
              <a:rPr lang="en-DE" sz="1800" baseline="-25000"/>
              <a:t>N</a:t>
            </a:r>
            <a:r>
              <a:rPr lang="en-DE" sz="1800"/>
              <a:t>]</a:t>
            </a:r>
            <a:r>
              <a:rPr lang="en-DE" sz="1800" i="1"/>
              <a:t> mit</a:t>
            </a:r>
            <a:r>
              <a:rPr lang="en-DE" sz="1800" baseline="-25000"/>
              <a:t>P</a:t>
            </a:r>
            <a:r>
              <a:rPr lang="en-DE" sz="1800" i="1"/>
              <a:t> </a:t>
            </a:r>
            <a:r>
              <a:rPr lang="en-DE" sz="1800"/>
              <a:t>[</a:t>
            </a:r>
            <a:r>
              <a:rPr lang="en-DE" sz="1800" i="1"/>
              <a:t>einer roten</a:t>
            </a:r>
            <a:r>
              <a:rPr lang="en-DE" sz="1800" baseline="-25000"/>
              <a:t>A</a:t>
            </a:r>
            <a:r>
              <a:rPr lang="en-DE" sz="1800" i="1"/>
              <a:t> Gabel</a:t>
            </a:r>
            <a:r>
              <a:rPr lang="en-DE" sz="1800" baseline="-25000"/>
              <a:t>N</a:t>
            </a:r>
            <a:r>
              <a:rPr lang="en-DE" sz="1800"/>
              <a:t>]</a:t>
            </a:r>
          </a:p>
          <a:p>
            <a:endParaRPr lang="en-DE" sz="1800" i="1"/>
          </a:p>
        </p:txBody>
      </p:sp>
      <p:sp>
        <p:nvSpPr>
          <p:cNvPr id="6" name="Text Placeholder 5">
            <a:extLst>
              <a:ext uri="{FF2B5EF4-FFF2-40B4-BE49-F238E27FC236}">
                <a16:creationId xmlns:a16="http://schemas.microsoft.com/office/drawing/2014/main" id="{EBEFAAF2-26E1-F448-B5A1-59F387D3DA97}"/>
              </a:ext>
            </a:extLst>
          </p:cNvPr>
          <p:cNvSpPr>
            <a:spLocks noGrp="1"/>
          </p:cNvSpPr>
          <p:nvPr>
            <p:ph type="body" sz="quarter" idx="15"/>
          </p:nvPr>
        </p:nvSpPr>
        <p:spPr/>
        <p:txBody>
          <a:bodyPr/>
          <a:lstStyle/>
          <a:p>
            <a:r>
              <a:rPr lang="en-DE"/>
              <a:t>Prädikate und Argumente</a:t>
            </a:r>
          </a:p>
        </p:txBody>
      </p:sp>
      <p:sp>
        <p:nvSpPr>
          <p:cNvPr id="7" name="TextBox 6">
            <a:extLst>
              <a:ext uri="{FF2B5EF4-FFF2-40B4-BE49-F238E27FC236}">
                <a16:creationId xmlns:a16="http://schemas.microsoft.com/office/drawing/2014/main" id="{B5FF2EE4-0B0B-C241-8178-BA4993DCDB35}"/>
              </a:ext>
            </a:extLst>
          </p:cNvPr>
          <p:cNvSpPr txBox="1"/>
          <p:nvPr/>
        </p:nvSpPr>
        <p:spPr>
          <a:xfrm>
            <a:off x="0" y="3897869"/>
            <a:ext cx="1422261" cy="300210"/>
          </a:xfrm>
          <a:prstGeom prst="rect">
            <a:avLst/>
          </a:prstGeom>
          <a:noFill/>
        </p:spPr>
        <p:txBody>
          <a:bodyPr wrap="square" rtlCol="0">
            <a:spAutoFit/>
          </a:bodyPr>
          <a:lstStyle/>
          <a:p>
            <a:pPr algn="ctr"/>
            <a:r>
              <a:rPr lang="en-DE" dirty="0" err="1"/>
              <a:t>Wörter/NPs</a:t>
            </a:r>
          </a:p>
        </p:txBody>
      </p:sp>
      <p:sp>
        <p:nvSpPr>
          <p:cNvPr id="8" name="Oval 7">
            <a:extLst>
              <a:ext uri="{FF2B5EF4-FFF2-40B4-BE49-F238E27FC236}">
                <a16:creationId xmlns:a16="http://schemas.microsoft.com/office/drawing/2014/main" id="{7CFA0DC8-BF87-D040-94F2-FD94E4AC26F8}"/>
              </a:ext>
            </a:extLst>
          </p:cNvPr>
          <p:cNvSpPr/>
          <p:nvPr/>
        </p:nvSpPr>
        <p:spPr>
          <a:xfrm>
            <a:off x="2195736" y="4358894"/>
            <a:ext cx="504056" cy="504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DE" dirty="0" err="1"/>
              <a:t>r</a:t>
            </a:r>
            <a:r>
              <a:rPr lang="en-DE" sz="1400" baseline="-25000"/>
              <a:t>k</a:t>
            </a:r>
            <a:endParaRPr lang="en-DE" dirty="0" err="1"/>
          </a:p>
        </p:txBody>
      </p:sp>
      <p:sp>
        <p:nvSpPr>
          <p:cNvPr id="9" name="Oval 8">
            <a:extLst>
              <a:ext uri="{FF2B5EF4-FFF2-40B4-BE49-F238E27FC236}">
                <a16:creationId xmlns:a16="http://schemas.microsoft.com/office/drawing/2014/main" id="{BFF6CAF7-FF7A-9F4B-871A-F6C97157341F}"/>
              </a:ext>
            </a:extLst>
          </p:cNvPr>
          <p:cNvSpPr/>
          <p:nvPr/>
        </p:nvSpPr>
        <p:spPr>
          <a:xfrm>
            <a:off x="3696838" y="4358894"/>
            <a:ext cx="504056" cy="504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DE" dirty="0" err="1"/>
              <a:t>r</a:t>
            </a:r>
            <a:r>
              <a:rPr lang="en-DE" sz="1400" baseline="-25000"/>
              <a:t>s</a:t>
            </a:r>
            <a:endParaRPr lang="en-DE" dirty="0" err="1"/>
          </a:p>
        </p:txBody>
      </p:sp>
      <p:sp>
        <p:nvSpPr>
          <p:cNvPr id="10" name="Oval 9">
            <a:extLst>
              <a:ext uri="{FF2B5EF4-FFF2-40B4-BE49-F238E27FC236}">
                <a16:creationId xmlns:a16="http://schemas.microsoft.com/office/drawing/2014/main" id="{62843788-0BCC-D84F-BC0C-31975C7CA51C}"/>
              </a:ext>
            </a:extLst>
          </p:cNvPr>
          <p:cNvSpPr/>
          <p:nvPr/>
        </p:nvSpPr>
        <p:spPr>
          <a:xfrm>
            <a:off x="5663036" y="4358894"/>
            <a:ext cx="504056" cy="504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DE" dirty="0" err="1"/>
              <a:t>r</a:t>
            </a:r>
            <a:r>
              <a:rPr lang="en-DE" sz="1400" baseline="-25000"/>
              <a:t>g</a:t>
            </a:r>
            <a:endParaRPr lang="en-DE" dirty="0" err="1"/>
          </a:p>
        </p:txBody>
      </p:sp>
      <p:cxnSp>
        <p:nvCxnSpPr>
          <p:cNvPr id="12" name="Straight Arrow Connector 11">
            <a:extLst>
              <a:ext uri="{FF2B5EF4-FFF2-40B4-BE49-F238E27FC236}">
                <a16:creationId xmlns:a16="http://schemas.microsoft.com/office/drawing/2014/main" id="{617D2E0B-ADFF-4640-B287-37B90C791BED}"/>
              </a:ext>
            </a:extLst>
          </p:cNvPr>
          <p:cNvCxnSpPr>
            <a:endCxn id="8" idx="0"/>
          </p:cNvCxnSpPr>
          <p:nvPr/>
        </p:nvCxnSpPr>
        <p:spPr>
          <a:xfrm>
            <a:off x="2447764" y="4061466"/>
            <a:ext cx="0" cy="297428"/>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A7F68F-E66C-9040-8FB4-2EA09C2F739B}"/>
              </a:ext>
            </a:extLst>
          </p:cNvPr>
          <p:cNvSpPr txBox="1"/>
          <p:nvPr/>
        </p:nvSpPr>
        <p:spPr>
          <a:xfrm>
            <a:off x="0" y="4518730"/>
            <a:ext cx="1422261" cy="300210"/>
          </a:xfrm>
          <a:prstGeom prst="rect">
            <a:avLst/>
          </a:prstGeom>
          <a:noFill/>
        </p:spPr>
        <p:txBody>
          <a:bodyPr wrap="square" rtlCol="0">
            <a:spAutoFit/>
          </a:bodyPr>
          <a:lstStyle/>
          <a:p>
            <a:pPr algn="ctr"/>
            <a:r>
              <a:rPr lang="en-DE" dirty="0" err="1"/>
              <a:t>Referenten</a:t>
            </a:r>
          </a:p>
        </p:txBody>
      </p:sp>
      <p:cxnSp>
        <p:nvCxnSpPr>
          <p:cNvPr id="14" name="Straight Arrow Connector 13">
            <a:extLst>
              <a:ext uri="{FF2B5EF4-FFF2-40B4-BE49-F238E27FC236}">
                <a16:creationId xmlns:a16="http://schemas.microsoft.com/office/drawing/2014/main" id="{EF62E218-8C7B-6F4B-88D2-208E9453F424}"/>
              </a:ext>
            </a:extLst>
          </p:cNvPr>
          <p:cNvCxnSpPr>
            <a:cxnSpLocks/>
            <a:endCxn id="10" idx="7"/>
          </p:cNvCxnSpPr>
          <p:nvPr/>
        </p:nvCxnSpPr>
        <p:spPr>
          <a:xfrm flipH="1">
            <a:off x="6093275" y="4087093"/>
            <a:ext cx="638966" cy="34561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80E9143-ADA8-4D46-A87C-C45BEB5F00D2}"/>
              </a:ext>
            </a:extLst>
          </p:cNvPr>
          <p:cNvCxnSpPr>
            <a:cxnSpLocks/>
            <a:endCxn id="10" idx="0"/>
          </p:cNvCxnSpPr>
          <p:nvPr/>
        </p:nvCxnSpPr>
        <p:spPr>
          <a:xfrm>
            <a:off x="5915064" y="4087093"/>
            <a:ext cx="0" cy="271801"/>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AADA4EB-14B3-3546-B666-07F59C235118}"/>
              </a:ext>
            </a:extLst>
          </p:cNvPr>
          <p:cNvCxnSpPr>
            <a:cxnSpLocks/>
            <a:endCxn id="8" idx="7"/>
          </p:cNvCxnSpPr>
          <p:nvPr/>
        </p:nvCxnSpPr>
        <p:spPr>
          <a:xfrm flipH="1">
            <a:off x="2625975" y="4087093"/>
            <a:ext cx="433858" cy="3456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783D4E01-2B5A-C941-931A-875483EF8247}"/>
              </a:ext>
            </a:extLst>
          </p:cNvPr>
          <p:cNvCxnSpPr>
            <a:cxnSpLocks/>
            <a:endCxn id="9" idx="0"/>
          </p:cNvCxnSpPr>
          <p:nvPr/>
        </p:nvCxnSpPr>
        <p:spPr>
          <a:xfrm>
            <a:off x="3084771" y="4087093"/>
            <a:ext cx="864095" cy="2718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37DA461C-3F3E-C749-BB93-F40A5DFF4EC5}"/>
              </a:ext>
            </a:extLst>
          </p:cNvPr>
          <p:cNvCxnSpPr>
            <a:cxnSpLocks/>
            <a:endCxn id="10" idx="1"/>
          </p:cNvCxnSpPr>
          <p:nvPr/>
        </p:nvCxnSpPr>
        <p:spPr>
          <a:xfrm>
            <a:off x="3059833" y="4087093"/>
            <a:ext cx="2677020" cy="3456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853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ADD79-EB7D-674B-B4A0-1D3B38F1C99C}"/>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05460D6D-87DB-F54C-82E5-B69FA6015B2F}"/>
              </a:ext>
            </a:extLst>
          </p:cNvPr>
          <p:cNvSpPr>
            <a:spLocks noGrp="1"/>
          </p:cNvSpPr>
          <p:nvPr>
            <p:ph type="ftr" sz="quarter" idx="11"/>
          </p:nvPr>
        </p:nvSpPr>
        <p:spPr/>
        <p:txBody>
          <a:bodyPr/>
          <a:lstStyle/>
          <a:p>
            <a:r>
              <a:rPr lang="de-DE"/>
              <a:t>(Löbner 2015: 121f.)</a:t>
            </a:r>
          </a:p>
        </p:txBody>
      </p:sp>
      <p:sp>
        <p:nvSpPr>
          <p:cNvPr id="4" name="Slide Number Placeholder 3">
            <a:extLst>
              <a:ext uri="{FF2B5EF4-FFF2-40B4-BE49-F238E27FC236}">
                <a16:creationId xmlns:a16="http://schemas.microsoft.com/office/drawing/2014/main" id="{48CBEC14-04EB-8646-BA3E-D36C5D8A4C4B}"/>
              </a:ext>
            </a:extLst>
          </p:cNvPr>
          <p:cNvSpPr>
            <a:spLocks noGrp="1"/>
          </p:cNvSpPr>
          <p:nvPr>
            <p:ph type="sldNum" sz="quarter" idx="12"/>
          </p:nvPr>
        </p:nvSpPr>
        <p:spPr/>
        <p:txBody>
          <a:bodyPr/>
          <a:lstStyle/>
          <a:p>
            <a:fld id="{9D195BCC-3514-4B1B-9C18-24F3D67EC549}" type="slidenum">
              <a:rPr lang="de-DE" smtClean="0"/>
              <a:t>29</a:t>
            </a:fld>
            <a:endParaRPr lang="de-DE"/>
          </a:p>
        </p:txBody>
      </p:sp>
      <p:sp>
        <p:nvSpPr>
          <p:cNvPr id="5" name="Text Placeholder 4">
            <a:extLst>
              <a:ext uri="{FF2B5EF4-FFF2-40B4-BE49-F238E27FC236}">
                <a16:creationId xmlns:a16="http://schemas.microsoft.com/office/drawing/2014/main" id="{C0448854-D9B3-6B45-BB34-69EB731F0338}"/>
              </a:ext>
            </a:extLst>
          </p:cNvPr>
          <p:cNvSpPr>
            <a:spLocks noGrp="1"/>
          </p:cNvSpPr>
          <p:nvPr>
            <p:ph type="body" sz="quarter" idx="14"/>
          </p:nvPr>
        </p:nvSpPr>
        <p:spPr/>
        <p:txBody>
          <a:bodyPr/>
          <a:lstStyle/>
          <a:p>
            <a:r>
              <a:rPr lang="en-DE"/>
              <a:t>Die </a:t>
            </a:r>
            <a:r>
              <a:rPr lang="en-DE" b="1"/>
              <a:t>Argumente </a:t>
            </a:r>
            <a:r>
              <a:rPr lang="en-DE"/>
              <a:t>sind diejenigen Dinge in der Welt, auf die die Prädikation angewendet wird.</a:t>
            </a:r>
          </a:p>
          <a:p>
            <a:r>
              <a:rPr lang="en-DE"/>
              <a:t>In </a:t>
            </a:r>
            <a:r>
              <a:rPr lang="en-DE" i="1"/>
              <a:t>Klaus aß den Salat mit einer roten Gabel </a:t>
            </a:r>
            <a:r>
              <a:rPr lang="en-DE"/>
              <a:t>werden die drei Argumente durch die drei NPs im Satz beschrieben.</a:t>
            </a:r>
          </a:p>
          <a:p>
            <a:r>
              <a:rPr lang="en-DE"/>
              <a:t>Diese drei NPs sind </a:t>
            </a:r>
            <a:r>
              <a:rPr lang="en-DE" b="1"/>
              <a:t>Argumentausdrücke</a:t>
            </a:r>
            <a:r>
              <a:rPr lang="en-DE"/>
              <a:t>, die zu dem Verb gehören.</a:t>
            </a:r>
          </a:p>
        </p:txBody>
      </p:sp>
      <p:sp>
        <p:nvSpPr>
          <p:cNvPr id="6" name="Text Placeholder 5">
            <a:extLst>
              <a:ext uri="{FF2B5EF4-FFF2-40B4-BE49-F238E27FC236}">
                <a16:creationId xmlns:a16="http://schemas.microsoft.com/office/drawing/2014/main" id="{B7CA31C1-ACAE-D44E-B2D4-6BCBA8C2DDF6}"/>
              </a:ext>
            </a:extLst>
          </p:cNvPr>
          <p:cNvSpPr>
            <a:spLocks noGrp="1"/>
          </p:cNvSpPr>
          <p:nvPr>
            <p:ph type="body" sz="quarter" idx="15"/>
          </p:nvPr>
        </p:nvSpPr>
        <p:spPr/>
        <p:txBody>
          <a:bodyPr/>
          <a:lstStyle/>
          <a:p>
            <a:r>
              <a:rPr lang="en-DE"/>
              <a:t>Prädikate und Argumente</a:t>
            </a:r>
          </a:p>
        </p:txBody>
      </p:sp>
      <p:sp>
        <p:nvSpPr>
          <p:cNvPr id="7" name="Oval 6">
            <a:extLst>
              <a:ext uri="{FF2B5EF4-FFF2-40B4-BE49-F238E27FC236}">
                <a16:creationId xmlns:a16="http://schemas.microsoft.com/office/drawing/2014/main" id="{BC4CD4E1-D354-4144-83C7-6FD12878298A}"/>
              </a:ext>
            </a:extLst>
          </p:cNvPr>
          <p:cNvSpPr/>
          <p:nvPr/>
        </p:nvSpPr>
        <p:spPr>
          <a:xfrm>
            <a:off x="521494" y="3727053"/>
            <a:ext cx="954162" cy="4320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Klaus</a:t>
            </a:r>
          </a:p>
        </p:txBody>
      </p:sp>
      <p:sp>
        <p:nvSpPr>
          <p:cNvPr id="8" name="Oval 7">
            <a:extLst>
              <a:ext uri="{FF2B5EF4-FFF2-40B4-BE49-F238E27FC236}">
                <a16:creationId xmlns:a16="http://schemas.microsoft.com/office/drawing/2014/main" id="{0E280555-2089-CC4B-8FD8-234F760D7CD6}"/>
              </a:ext>
            </a:extLst>
          </p:cNvPr>
          <p:cNvSpPr/>
          <p:nvPr/>
        </p:nvSpPr>
        <p:spPr>
          <a:xfrm>
            <a:off x="2834779" y="3727053"/>
            <a:ext cx="954162" cy="4320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den Salat</a:t>
            </a:r>
          </a:p>
        </p:txBody>
      </p:sp>
      <p:sp>
        <p:nvSpPr>
          <p:cNvPr id="9" name="Oval 8">
            <a:extLst>
              <a:ext uri="{FF2B5EF4-FFF2-40B4-BE49-F238E27FC236}">
                <a16:creationId xmlns:a16="http://schemas.microsoft.com/office/drawing/2014/main" id="{800C72AB-C2ED-E042-A905-ED634973BC73}"/>
              </a:ext>
            </a:extLst>
          </p:cNvPr>
          <p:cNvSpPr/>
          <p:nvPr/>
        </p:nvSpPr>
        <p:spPr>
          <a:xfrm>
            <a:off x="4693583" y="3745830"/>
            <a:ext cx="3024336" cy="4320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mit einer roten Gabel</a:t>
            </a:r>
          </a:p>
        </p:txBody>
      </p:sp>
      <p:sp>
        <p:nvSpPr>
          <p:cNvPr id="10" name="TextBox 9">
            <a:extLst>
              <a:ext uri="{FF2B5EF4-FFF2-40B4-BE49-F238E27FC236}">
                <a16:creationId xmlns:a16="http://schemas.microsoft.com/office/drawing/2014/main" id="{CEEDBC0B-D510-FB4E-9BD6-E2EC7CE99D6F}"/>
              </a:ext>
            </a:extLst>
          </p:cNvPr>
          <p:cNvSpPr txBox="1"/>
          <p:nvPr/>
        </p:nvSpPr>
        <p:spPr>
          <a:xfrm>
            <a:off x="1900171" y="3811749"/>
            <a:ext cx="576064" cy="300210"/>
          </a:xfrm>
          <a:prstGeom prst="rect">
            <a:avLst/>
          </a:prstGeom>
          <a:noFill/>
        </p:spPr>
        <p:txBody>
          <a:bodyPr wrap="square" rtlCol="0">
            <a:spAutoFit/>
          </a:bodyPr>
          <a:lstStyle/>
          <a:p>
            <a:pPr algn="l"/>
            <a:r>
              <a:rPr lang="en-DE" dirty="0" err="1"/>
              <a:t>aß</a:t>
            </a:r>
          </a:p>
        </p:txBody>
      </p:sp>
      <p:sp>
        <p:nvSpPr>
          <p:cNvPr id="11" name="Arc 10">
            <a:extLst>
              <a:ext uri="{FF2B5EF4-FFF2-40B4-BE49-F238E27FC236}">
                <a16:creationId xmlns:a16="http://schemas.microsoft.com/office/drawing/2014/main" id="{2A8771DB-6750-004E-851B-F377B1F49407}"/>
              </a:ext>
            </a:extLst>
          </p:cNvPr>
          <p:cNvSpPr/>
          <p:nvPr/>
        </p:nvSpPr>
        <p:spPr>
          <a:xfrm rot="18712455">
            <a:off x="933232" y="3405079"/>
            <a:ext cx="1924070" cy="2987728"/>
          </a:xfrm>
          <a:prstGeom prst="arc">
            <a:avLst>
              <a:gd name="adj1" fmla="val 16977662"/>
              <a:gd name="adj2" fmla="val 19580871"/>
            </a:avLst>
          </a:prstGeom>
          <a:ln w="254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2" name="Arc 11">
            <a:extLst>
              <a:ext uri="{FF2B5EF4-FFF2-40B4-BE49-F238E27FC236}">
                <a16:creationId xmlns:a16="http://schemas.microsoft.com/office/drawing/2014/main" id="{DEB99086-E41A-934D-A9E9-D260DF3FDE08}"/>
              </a:ext>
            </a:extLst>
          </p:cNvPr>
          <p:cNvSpPr/>
          <p:nvPr/>
        </p:nvSpPr>
        <p:spPr>
          <a:xfrm rot="18712455">
            <a:off x="2416343" y="3325075"/>
            <a:ext cx="1791033" cy="2987728"/>
          </a:xfrm>
          <a:prstGeom prst="arc">
            <a:avLst>
              <a:gd name="adj1" fmla="val 16072227"/>
              <a:gd name="adj2" fmla="val 1873242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3" name="Arc 12">
            <a:extLst>
              <a:ext uri="{FF2B5EF4-FFF2-40B4-BE49-F238E27FC236}">
                <a16:creationId xmlns:a16="http://schemas.microsoft.com/office/drawing/2014/main" id="{0448A6CF-BC15-9442-858B-4D2E6367D49B}"/>
              </a:ext>
            </a:extLst>
          </p:cNvPr>
          <p:cNvSpPr/>
          <p:nvPr/>
        </p:nvSpPr>
        <p:spPr>
          <a:xfrm rot="19720748">
            <a:off x="792839" y="3137540"/>
            <a:ext cx="6801326" cy="7645357"/>
          </a:xfrm>
          <a:prstGeom prst="arc">
            <a:avLst>
              <a:gd name="adj1" fmla="val 16072227"/>
              <a:gd name="adj2" fmla="val 19489997"/>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cxnSp>
        <p:nvCxnSpPr>
          <p:cNvPr id="15" name="Straight Arrow Connector 14">
            <a:extLst>
              <a:ext uri="{FF2B5EF4-FFF2-40B4-BE49-F238E27FC236}">
                <a16:creationId xmlns:a16="http://schemas.microsoft.com/office/drawing/2014/main" id="{B813EDE6-0A8B-E943-91B0-C22E542E9CFB}"/>
              </a:ext>
            </a:extLst>
          </p:cNvPr>
          <p:cNvCxnSpPr>
            <a:cxnSpLocks/>
          </p:cNvCxnSpPr>
          <p:nvPr/>
        </p:nvCxnSpPr>
        <p:spPr>
          <a:xfrm flipV="1">
            <a:off x="2123728" y="4111959"/>
            <a:ext cx="0" cy="551198"/>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D13E985-3A55-4B44-807D-B44A2C92CE50}"/>
              </a:ext>
            </a:extLst>
          </p:cNvPr>
          <p:cNvSpPr txBox="1"/>
          <p:nvPr/>
        </p:nvSpPr>
        <p:spPr>
          <a:xfrm>
            <a:off x="1307683" y="4663157"/>
            <a:ext cx="1608133" cy="300210"/>
          </a:xfrm>
          <a:prstGeom prst="rect">
            <a:avLst/>
          </a:prstGeom>
          <a:noFill/>
        </p:spPr>
        <p:txBody>
          <a:bodyPr wrap="none" rtlCol="0">
            <a:spAutoFit/>
          </a:bodyPr>
          <a:lstStyle/>
          <a:p>
            <a:pPr algn="ctr"/>
            <a:r>
              <a:rPr lang="en-DE" dirty="0" err="1"/>
              <a:t>Prädikatsausdruck</a:t>
            </a:r>
          </a:p>
        </p:txBody>
      </p:sp>
      <p:sp>
        <p:nvSpPr>
          <p:cNvPr id="17" name="TextBox 16">
            <a:extLst>
              <a:ext uri="{FF2B5EF4-FFF2-40B4-BE49-F238E27FC236}">
                <a16:creationId xmlns:a16="http://schemas.microsoft.com/office/drawing/2014/main" id="{2ACAF3F4-F119-9348-B347-2C4ABC2F7B0C}"/>
              </a:ext>
            </a:extLst>
          </p:cNvPr>
          <p:cNvSpPr txBox="1"/>
          <p:nvPr/>
        </p:nvSpPr>
        <p:spPr>
          <a:xfrm>
            <a:off x="5523460" y="4580184"/>
            <a:ext cx="3098990" cy="300210"/>
          </a:xfrm>
          <a:prstGeom prst="rect">
            <a:avLst/>
          </a:prstGeom>
          <a:noFill/>
        </p:spPr>
        <p:txBody>
          <a:bodyPr wrap="none" rtlCol="0">
            <a:spAutoFit/>
          </a:bodyPr>
          <a:lstStyle/>
          <a:p>
            <a:pPr algn="l"/>
            <a:r>
              <a:rPr lang="en-DE" dirty="0" err="1">
                <a:solidFill>
                  <a:schemeClr val="tx2">
                    <a:lumMod val="75000"/>
                  </a:schemeClr>
                </a:solidFill>
              </a:rPr>
              <a:t>3 Argumentausdrücke (Komplemente)</a:t>
            </a:r>
          </a:p>
        </p:txBody>
      </p:sp>
    </p:spTree>
    <p:extLst>
      <p:ext uri="{BB962C8B-B14F-4D97-AF65-F5344CB8AC3E}">
        <p14:creationId xmlns:p14="http://schemas.microsoft.com/office/powerpoint/2010/main" val="325237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3</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B2F0ABE-F674-4049-863C-C477E784B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36" y="2070869"/>
            <a:ext cx="1957540" cy="2643739"/>
          </a:xfrm>
          <a:prstGeom prst="ellipse">
            <a:avLst/>
          </a:prstGeom>
          <a:extLst>
            <a:ext uri="{909E8E84-426E-40DD-AFC4-6F175D3DCCD1}">
              <a14:hiddenFill xmlns:a14="http://schemas.microsoft.com/office/drawing/2010/main">
                <a:solidFill>
                  <a:srgbClr val="FFFFFF"/>
                </a:solidFill>
              </a14:hiddenFill>
            </a:ext>
          </a:extLst>
        </p:spPr>
      </p:pic>
      <p:sp>
        <p:nvSpPr>
          <p:cNvPr id="9" name="Oval Callout 8">
            <a:extLst>
              <a:ext uri="{FF2B5EF4-FFF2-40B4-BE49-F238E27FC236}">
                <a16:creationId xmlns:a16="http://schemas.microsoft.com/office/drawing/2014/main" id="{8311D974-0531-1545-ACFA-2DB671609B29}"/>
              </a:ext>
            </a:extLst>
          </p:cNvPr>
          <p:cNvSpPr/>
          <p:nvPr/>
        </p:nvSpPr>
        <p:spPr>
          <a:xfrm>
            <a:off x="1475656" y="783231"/>
            <a:ext cx="6912768" cy="4074045"/>
          </a:xfrm>
          <a:prstGeom prst="wedgeEllipseCallout">
            <a:avLst>
              <a:gd name="adj1" fmla="val -57068"/>
              <a:gd name="adj2" fmla="val 9660"/>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a:solidFill>
                  <a:schemeClr val="tx1"/>
                </a:solidFill>
              </a:rPr>
              <a:t>Es liegt nun nahe, mit einem Zeichen (Namen, Wortverbindung, Schriftzeichen) außer dem Bezeichneten, was die </a:t>
            </a:r>
            <a:r>
              <a:rPr lang="en-GB" sz="1400" b="1">
                <a:solidFill>
                  <a:schemeClr val="tx1"/>
                </a:solidFill>
              </a:rPr>
              <a:t>Bedeutung</a:t>
            </a:r>
            <a:r>
              <a:rPr lang="en-GB" sz="1400">
                <a:solidFill>
                  <a:schemeClr val="tx1"/>
                </a:solidFill>
              </a:rPr>
              <a:t> des Zeichens heißen möge, noch das verbunden zu denken, was ich den </a:t>
            </a:r>
            <a:r>
              <a:rPr lang="en-GB" sz="1400" b="1">
                <a:solidFill>
                  <a:schemeClr val="tx1"/>
                </a:solidFill>
              </a:rPr>
              <a:t>Sinn</a:t>
            </a:r>
            <a:r>
              <a:rPr lang="en-GB" sz="1400">
                <a:solidFill>
                  <a:schemeClr val="tx1"/>
                </a:solidFill>
              </a:rPr>
              <a:t> des Zeichens nennen möchte, worin die Art des Gegebenseins enthalten ist. [ ... ] Es würde die Bedeutung von Abendstern und Morgenstern dieselbe sein, aber nicht der Sinn.</a:t>
            </a:r>
          </a:p>
          <a:p>
            <a:r>
              <a:rPr lang="en-GB" sz="1400">
                <a:solidFill>
                  <a:schemeClr val="tx1"/>
                </a:solidFill>
              </a:rPr>
              <a:t>(...) Die regelmäßige Verknüpfung zwischen dem Zeichen, dessen Sinn und dessen Bedeutung ist derart, daß dem Zeichen ein bestimmter Sinn und diesem wieder eine bestimmte Bedeutung entspricht, währ end zu einer Bedeutung (einem Gegenstand) nicht nur ein Zeichen zugehört. (Frege, </a:t>
            </a:r>
            <a:r>
              <a:rPr lang="en-GB" sz="1400" i="1">
                <a:solidFill>
                  <a:schemeClr val="tx1"/>
                </a:solidFill>
              </a:rPr>
              <a:t>Über Sinn und Bedeutung,</a:t>
            </a:r>
            <a:r>
              <a:rPr lang="en-GB" sz="1400">
                <a:solidFill>
                  <a:schemeClr val="tx1"/>
                </a:solidFill>
              </a:rPr>
              <a:t> Hervorh. S.H.)</a:t>
            </a:r>
          </a:p>
        </p:txBody>
      </p:sp>
    </p:spTree>
    <p:extLst>
      <p:ext uri="{BB962C8B-B14F-4D97-AF65-F5344CB8AC3E}">
        <p14:creationId xmlns:p14="http://schemas.microsoft.com/office/powerpoint/2010/main" val="1528892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9C25-B5E0-B14A-8397-B667F54411C9}"/>
              </a:ext>
            </a:extLst>
          </p:cNvPr>
          <p:cNvSpPr>
            <a:spLocks noGrp="1"/>
          </p:cNvSpPr>
          <p:nvPr>
            <p:ph type="ctrTitle"/>
          </p:nvPr>
        </p:nvSpPr>
        <p:spPr/>
        <p:txBody>
          <a:bodyPr/>
          <a:lstStyle/>
          <a:p>
            <a:r>
              <a:rPr lang="en-DE"/>
              <a:t>Wörter / Wortgruppen &amp; ihre Semantik</a:t>
            </a:r>
          </a:p>
        </p:txBody>
      </p:sp>
      <p:sp>
        <p:nvSpPr>
          <p:cNvPr id="3" name="Subtitle 2">
            <a:extLst>
              <a:ext uri="{FF2B5EF4-FFF2-40B4-BE49-F238E27FC236}">
                <a16:creationId xmlns:a16="http://schemas.microsoft.com/office/drawing/2014/main" id="{BBCC56E5-87DE-BC4F-AEB2-DA40B40F4252}"/>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275794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7CF3-7986-8F4E-8B06-A68C57D1AC46}"/>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509F1BD1-B106-9646-A472-5288B9825C34}"/>
              </a:ext>
            </a:extLst>
          </p:cNvPr>
          <p:cNvSpPr>
            <a:spLocks noGrp="1"/>
          </p:cNvSpPr>
          <p:nvPr>
            <p:ph type="ftr" sz="quarter" idx="11"/>
          </p:nvPr>
        </p:nvSpPr>
        <p:spPr/>
        <p:txBody>
          <a:bodyPr/>
          <a:lstStyle/>
          <a:p>
            <a:r>
              <a:rPr lang="de-DE"/>
              <a:t>(Löbner 2015)</a:t>
            </a:r>
          </a:p>
        </p:txBody>
      </p:sp>
      <p:sp>
        <p:nvSpPr>
          <p:cNvPr id="4" name="Slide Number Placeholder 3">
            <a:extLst>
              <a:ext uri="{FF2B5EF4-FFF2-40B4-BE49-F238E27FC236}">
                <a16:creationId xmlns:a16="http://schemas.microsoft.com/office/drawing/2014/main" id="{47F80793-1248-5341-ACAA-56A2D8B63D79}"/>
              </a:ext>
            </a:extLst>
          </p:cNvPr>
          <p:cNvSpPr>
            <a:spLocks noGrp="1"/>
          </p:cNvSpPr>
          <p:nvPr>
            <p:ph type="sldNum" sz="quarter" idx="12"/>
          </p:nvPr>
        </p:nvSpPr>
        <p:spPr/>
        <p:txBody>
          <a:bodyPr/>
          <a:lstStyle/>
          <a:p>
            <a:fld id="{9D195BCC-3514-4B1B-9C18-24F3D67EC549}" type="slidenum">
              <a:rPr lang="de-DE" smtClean="0"/>
              <a:t>31</a:t>
            </a:fld>
            <a:endParaRPr lang="de-DE"/>
          </a:p>
        </p:txBody>
      </p:sp>
      <p:sp>
        <p:nvSpPr>
          <p:cNvPr id="5" name="Text Placeholder 4">
            <a:extLst>
              <a:ext uri="{FF2B5EF4-FFF2-40B4-BE49-F238E27FC236}">
                <a16:creationId xmlns:a16="http://schemas.microsoft.com/office/drawing/2014/main" id="{BCABBEB2-43DC-9641-B1AF-AF2344B1E8BA}"/>
              </a:ext>
            </a:extLst>
          </p:cNvPr>
          <p:cNvSpPr>
            <a:spLocks noGrp="1"/>
          </p:cNvSpPr>
          <p:nvPr>
            <p:ph type="body" sz="quarter" idx="14"/>
          </p:nvPr>
        </p:nvSpPr>
        <p:spPr/>
        <p:txBody>
          <a:bodyPr/>
          <a:lstStyle/>
          <a:p>
            <a:r>
              <a:rPr lang="en-DE"/>
              <a:t>Verben werden primär zur Prädikation benutzt (Nomen hingegen primär zur Referenz)</a:t>
            </a:r>
          </a:p>
          <a:p>
            <a:r>
              <a:rPr lang="en-DE"/>
              <a:t>Sätze enthalten i.d.R. mehrere miteinander vernetzte Prädikationen, von denen eine die zentrale Prädikation ist</a:t>
            </a:r>
          </a:p>
          <a:p>
            <a:endParaRPr lang="en-DE"/>
          </a:p>
          <a:p>
            <a:pPr marL="0" indent="0">
              <a:buNone/>
            </a:pPr>
            <a:r>
              <a:rPr lang="en-DE" i="1"/>
              <a:t>Ein Unbekannter hat den rosaroten Diamanten gestohlen.</a:t>
            </a:r>
          </a:p>
        </p:txBody>
      </p:sp>
      <p:sp>
        <p:nvSpPr>
          <p:cNvPr id="6" name="Text Placeholder 5">
            <a:extLst>
              <a:ext uri="{FF2B5EF4-FFF2-40B4-BE49-F238E27FC236}">
                <a16:creationId xmlns:a16="http://schemas.microsoft.com/office/drawing/2014/main" id="{F7851682-78DE-E740-8CB1-191FCBB814CF}"/>
              </a:ext>
            </a:extLst>
          </p:cNvPr>
          <p:cNvSpPr>
            <a:spLocks noGrp="1"/>
          </p:cNvSpPr>
          <p:nvPr>
            <p:ph type="body" sz="quarter" idx="15"/>
          </p:nvPr>
        </p:nvSpPr>
        <p:spPr/>
        <p:txBody>
          <a:bodyPr/>
          <a:lstStyle/>
          <a:p>
            <a:r>
              <a:rPr lang="en-DE"/>
              <a:t>Grundlegendes</a:t>
            </a:r>
          </a:p>
        </p:txBody>
      </p:sp>
      <p:cxnSp>
        <p:nvCxnSpPr>
          <p:cNvPr id="8" name="Straight Connector 7">
            <a:extLst>
              <a:ext uri="{FF2B5EF4-FFF2-40B4-BE49-F238E27FC236}">
                <a16:creationId xmlns:a16="http://schemas.microsoft.com/office/drawing/2014/main" id="{ABB5BF48-3C40-CD4F-96BC-64EC59CB1B43}"/>
              </a:ext>
            </a:extLst>
          </p:cNvPr>
          <p:cNvCxnSpPr/>
          <p:nvPr/>
        </p:nvCxnSpPr>
        <p:spPr>
          <a:xfrm>
            <a:off x="2483768" y="3511029"/>
            <a:ext cx="432048"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9" name="Straight Connector 8">
            <a:extLst>
              <a:ext uri="{FF2B5EF4-FFF2-40B4-BE49-F238E27FC236}">
                <a16:creationId xmlns:a16="http://schemas.microsoft.com/office/drawing/2014/main" id="{3F83D57D-6118-3745-BC1A-DAACBB0720EB}"/>
              </a:ext>
            </a:extLst>
          </p:cNvPr>
          <p:cNvCxnSpPr>
            <a:cxnSpLocks/>
          </p:cNvCxnSpPr>
          <p:nvPr/>
        </p:nvCxnSpPr>
        <p:spPr>
          <a:xfrm>
            <a:off x="5796136" y="3511029"/>
            <a:ext cx="1224136" cy="0"/>
          </a:xfrm>
          <a:prstGeom prst="line">
            <a:avLst/>
          </a:prstGeom>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282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51BB-94E5-AF4C-84B9-30B2A2185001}"/>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41B1078B-383A-1641-9BFD-328A20BEAB60}"/>
              </a:ext>
            </a:extLst>
          </p:cNvPr>
          <p:cNvSpPr>
            <a:spLocks noGrp="1"/>
          </p:cNvSpPr>
          <p:nvPr>
            <p:ph type="ftr" sz="quarter" idx="11"/>
          </p:nvPr>
        </p:nvSpPr>
        <p:spPr/>
        <p:txBody>
          <a:bodyPr/>
          <a:lstStyle/>
          <a:p>
            <a:r>
              <a:rPr lang="de-DE"/>
              <a:t>(Löbner 2015: 150)</a:t>
            </a:r>
          </a:p>
        </p:txBody>
      </p:sp>
      <p:sp>
        <p:nvSpPr>
          <p:cNvPr id="4" name="Slide Number Placeholder 3">
            <a:extLst>
              <a:ext uri="{FF2B5EF4-FFF2-40B4-BE49-F238E27FC236}">
                <a16:creationId xmlns:a16="http://schemas.microsoft.com/office/drawing/2014/main" id="{B2FBBB39-7AE9-2A45-A840-8850B23877F4}"/>
              </a:ext>
            </a:extLst>
          </p:cNvPr>
          <p:cNvSpPr>
            <a:spLocks noGrp="1"/>
          </p:cNvSpPr>
          <p:nvPr>
            <p:ph type="sldNum" sz="quarter" idx="12"/>
          </p:nvPr>
        </p:nvSpPr>
        <p:spPr/>
        <p:txBody>
          <a:bodyPr/>
          <a:lstStyle/>
          <a:p>
            <a:fld id="{9D195BCC-3514-4B1B-9C18-24F3D67EC549}" type="slidenum">
              <a:rPr lang="de-DE" smtClean="0"/>
              <a:t>32</a:t>
            </a:fld>
            <a:endParaRPr lang="de-DE"/>
          </a:p>
        </p:txBody>
      </p:sp>
      <p:sp>
        <p:nvSpPr>
          <p:cNvPr id="5" name="Text Placeholder 4">
            <a:extLst>
              <a:ext uri="{FF2B5EF4-FFF2-40B4-BE49-F238E27FC236}">
                <a16:creationId xmlns:a16="http://schemas.microsoft.com/office/drawing/2014/main" id="{196D772E-0E13-B34E-9F3A-85EAE2945185}"/>
              </a:ext>
            </a:extLst>
          </p:cNvPr>
          <p:cNvSpPr>
            <a:spLocks noGrp="1"/>
          </p:cNvSpPr>
          <p:nvPr>
            <p:ph type="body" sz="quarter" idx="14"/>
          </p:nvPr>
        </p:nvSpPr>
        <p:spPr>
          <a:xfrm>
            <a:off x="521550" y="1545752"/>
            <a:ext cx="5058562" cy="3311525"/>
          </a:xfrm>
        </p:spPr>
        <p:txBody>
          <a:bodyPr/>
          <a:lstStyle/>
          <a:p>
            <a:r>
              <a:rPr lang="en-DE"/>
              <a:t>Verben bilden großen Teil des Lexikons; Löbner (2015: 150) schätzt 10-20.000 Verben fürs Deutsche</a:t>
            </a:r>
          </a:p>
          <a:p>
            <a:r>
              <a:rPr lang="en-DE"/>
              <a:t>zentrale Gegenstände der Verbsemantik:</a:t>
            </a:r>
          </a:p>
          <a:p>
            <a:pPr lvl="1"/>
            <a:endParaRPr lang="en-DE"/>
          </a:p>
          <a:p>
            <a:pPr lvl="1"/>
            <a:r>
              <a:rPr lang="en-DE"/>
              <a:t>zeitliche Aspekte der Verbsemantik (Situationsstruktur, Aspekt/Aktionsart, Tempus)</a:t>
            </a:r>
          </a:p>
          <a:p>
            <a:pPr lvl="1"/>
            <a:endParaRPr lang="en-DE"/>
          </a:p>
          <a:p>
            <a:pPr lvl="1"/>
            <a:r>
              <a:rPr lang="en-DE"/>
              <a:t>involvierte Argumente (Argumentstruktur)</a:t>
            </a:r>
          </a:p>
        </p:txBody>
      </p:sp>
      <p:sp>
        <p:nvSpPr>
          <p:cNvPr id="6" name="Text Placeholder 5">
            <a:extLst>
              <a:ext uri="{FF2B5EF4-FFF2-40B4-BE49-F238E27FC236}">
                <a16:creationId xmlns:a16="http://schemas.microsoft.com/office/drawing/2014/main" id="{3C9C8B54-CD12-9943-944D-D902D2F9383E}"/>
              </a:ext>
            </a:extLst>
          </p:cNvPr>
          <p:cNvSpPr>
            <a:spLocks noGrp="1"/>
          </p:cNvSpPr>
          <p:nvPr>
            <p:ph type="body" sz="quarter" idx="15"/>
          </p:nvPr>
        </p:nvSpPr>
        <p:spPr/>
        <p:txBody>
          <a:bodyPr/>
          <a:lstStyle/>
          <a:p>
            <a:r>
              <a:rPr lang="en-DE"/>
              <a:t>Grundlegendes</a:t>
            </a:r>
          </a:p>
        </p:txBody>
      </p:sp>
      <p:pic>
        <p:nvPicPr>
          <p:cNvPr id="1026" name="Picture 2" descr="Clock, Time Management, Time">
            <a:extLst>
              <a:ext uri="{FF2B5EF4-FFF2-40B4-BE49-F238E27FC236}">
                <a16:creationId xmlns:a16="http://schemas.microsoft.com/office/drawing/2014/main" id="{D73FAFD5-65B3-F643-AB8A-CDD9D8FB0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350789"/>
            <a:ext cx="2520280" cy="1680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blings, Brother, Sister, Children">
            <a:extLst>
              <a:ext uri="{FF2B5EF4-FFF2-40B4-BE49-F238E27FC236}">
                <a16:creationId xmlns:a16="http://schemas.microsoft.com/office/drawing/2014/main" id="{CCF97BAC-2594-464C-B5A5-BF5C29A6B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3097092"/>
            <a:ext cx="2520280" cy="1759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057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38B7-A901-164E-9BBE-5F732495113D}"/>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8E42AEEF-D9FD-DF4C-8061-17F8ECD299DF}"/>
              </a:ext>
            </a:extLst>
          </p:cNvPr>
          <p:cNvSpPr>
            <a:spLocks noGrp="1"/>
          </p:cNvSpPr>
          <p:nvPr>
            <p:ph type="ftr" sz="quarter" idx="11"/>
          </p:nvPr>
        </p:nvSpPr>
        <p:spPr/>
        <p:txBody>
          <a:bodyPr/>
          <a:lstStyle/>
          <a:p>
            <a:r>
              <a:rPr lang="de-DE"/>
              <a:t>(Löbner 2015: 152)</a:t>
            </a:r>
          </a:p>
        </p:txBody>
      </p:sp>
      <p:sp>
        <p:nvSpPr>
          <p:cNvPr id="4" name="Slide Number Placeholder 3">
            <a:extLst>
              <a:ext uri="{FF2B5EF4-FFF2-40B4-BE49-F238E27FC236}">
                <a16:creationId xmlns:a16="http://schemas.microsoft.com/office/drawing/2014/main" id="{4E4ACEEC-37BA-A34C-8F30-1583B6E492C0}"/>
              </a:ext>
            </a:extLst>
          </p:cNvPr>
          <p:cNvSpPr>
            <a:spLocks noGrp="1"/>
          </p:cNvSpPr>
          <p:nvPr>
            <p:ph type="sldNum" sz="quarter" idx="12"/>
          </p:nvPr>
        </p:nvSpPr>
        <p:spPr/>
        <p:txBody>
          <a:bodyPr/>
          <a:lstStyle/>
          <a:p>
            <a:fld id="{9D195BCC-3514-4B1B-9C18-24F3D67EC549}" type="slidenum">
              <a:rPr lang="de-DE" smtClean="0"/>
              <a:t>33</a:t>
            </a:fld>
            <a:endParaRPr lang="de-DE"/>
          </a:p>
        </p:txBody>
      </p:sp>
      <p:sp>
        <p:nvSpPr>
          <p:cNvPr id="5" name="Text Placeholder 4">
            <a:extLst>
              <a:ext uri="{FF2B5EF4-FFF2-40B4-BE49-F238E27FC236}">
                <a16:creationId xmlns:a16="http://schemas.microsoft.com/office/drawing/2014/main" id="{DD74AEA6-31B1-7B4E-97D4-2DFDA79DDA0C}"/>
              </a:ext>
            </a:extLst>
          </p:cNvPr>
          <p:cNvSpPr>
            <a:spLocks noGrp="1"/>
          </p:cNvSpPr>
          <p:nvPr>
            <p:ph type="body" sz="quarter" idx="14"/>
          </p:nvPr>
        </p:nvSpPr>
        <p:spPr/>
        <p:txBody>
          <a:bodyPr/>
          <a:lstStyle/>
          <a:p>
            <a:r>
              <a:rPr lang="en-DE"/>
              <a:t>Verben unterscheiden sich durch die Anzahl ihrer Argumente und deren thematische Rollen</a:t>
            </a:r>
          </a:p>
          <a:p>
            <a:r>
              <a:rPr lang="en-DE"/>
              <a:t>1-3 sog. Kernargumente</a:t>
            </a:r>
          </a:p>
          <a:p>
            <a:pPr lvl="1"/>
            <a:r>
              <a:rPr lang="en-GB"/>
              <a:t>in der Regel syntaktisch obligatorisch (sog. </a:t>
            </a:r>
            <a:r>
              <a:rPr lang="en-GB" b="1"/>
              <a:t>Ergänzungen</a:t>
            </a:r>
            <a:r>
              <a:rPr lang="en-GB"/>
              <a:t>)</a:t>
            </a:r>
          </a:p>
          <a:p>
            <a:pPr lvl="1"/>
            <a:r>
              <a:rPr lang="en-GB"/>
              <a:t>werden durch Subjekt, direktes oder indirektes Objekt spezifiziert</a:t>
            </a:r>
          </a:p>
          <a:p>
            <a:pPr lvl="1"/>
            <a:endParaRPr lang="en-DE"/>
          </a:p>
          <a:p>
            <a:r>
              <a:rPr lang="en-DE"/>
              <a:t>die anderen Argumente sind eher peripher, erscheinen als sog. oblique Komplemente (Adjunkte bzw. </a:t>
            </a:r>
            <a:r>
              <a:rPr lang="en-DE" b="1"/>
              <a:t>Angaben</a:t>
            </a:r>
            <a:r>
              <a:rPr lang="en-DE"/>
              <a:t>)</a:t>
            </a:r>
          </a:p>
        </p:txBody>
      </p:sp>
      <p:sp>
        <p:nvSpPr>
          <p:cNvPr id="6" name="Text Placeholder 5">
            <a:extLst>
              <a:ext uri="{FF2B5EF4-FFF2-40B4-BE49-F238E27FC236}">
                <a16:creationId xmlns:a16="http://schemas.microsoft.com/office/drawing/2014/main" id="{828707D9-0412-E544-A1F3-5EA26244E36D}"/>
              </a:ext>
            </a:extLst>
          </p:cNvPr>
          <p:cNvSpPr>
            <a:spLocks noGrp="1"/>
          </p:cNvSpPr>
          <p:nvPr>
            <p:ph type="body" sz="quarter" idx="15"/>
          </p:nvPr>
        </p:nvSpPr>
        <p:spPr/>
        <p:txBody>
          <a:bodyPr/>
          <a:lstStyle/>
          <a:p>
            <a:r>
              <a:rPr lang="en-DE"/>
              <a:t>Argumentstruktur</a:t>
            </a:r>
          </a:p>
        </p:txBody>
      </p:sp>
    </p:spTree>
    <p:extLst>
      <p:ext uri="{BB962C8B-B14F-4D97-AF65-F5344CB8AC3E}">
        <p14:creationId xmlns:p14="http://schemas.microsoft.com/office/powerpoint/2010/main" val="3402046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089E-F23B-E246-AB8A-BED864C06404}"/>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2E2465B7-04BC-E040-AC3F-57D7834B97B1}"/>
              </a:ext>
            </a:extLst>
          </p:cNvPr>
          <p:cNvSpPr>
            <a:spLocks noGrp="1"/>
          </p:cNvSpPr>
          <p:nvPr>
            <p:ph type="ftr" sz="quarter" idx="11"/>
          </p:nvPr>
        </p:nvSpPr>
        <p:spPr/>
        <p:txBody>
          <a:bodyPr/>
          <a:lstStyle/>
          <a:p>
            <a:r>
              <a:rPr lang="de-DE"/>
              <a:t>(Pafel &amp; Reich 2016: 25)</a:t>
            </a:r>
          </a:p>
        </p:txBody>
      </p:sp>
      <p:sp>
        <p:nvSpPr>
          <p:cNvPr id="4" name="Slide Number Placeholder 3">
            <a:extLst>
              <a:ext uri="{FF2B5EF4-FFF2-40B4-BE49-F238E27FC236}">
                <a16:creationId xmlns:a16="http://schemas.microsoft.com/office/drawing/2014/main" id="{BC899644-2BC3-1049-A39F-FAB0F468B787}"/>
              </a:ext>
            </a:extLst>
          </p:cNvPr>
          <p:cNvSpPr>
            <a:spLocks noGrp="1"/>
          </p:cNvSpPr>
          <p:nvPr>
            <p:ph type="sldNum" sz="quarter" idx="12"/>
          </p:nvPr>
        </p:nvSpPr>
        <p:spPr/>
        <p:txBody>
          <a:bodyPr/>
          <a:lstStyle/>
          <a:p>
            <a:fld id="{9D195BCC-3514-4B1B-9C18-24F3D67EC549}" type="slidenum">
              <a:rPr lang="de-DE" smtClean="0"/>
              <a:t>34</a:t>
            </a:fld>
            <a:endParaRPr lang="de-DE"/>
          </a:p>
        </p:txBody>
      </p:sp>
      <p:sp>
        <p:nvSpPr>
          <p:cNvPr id="5" name="Text Placeholder 4">
            <a:extLst>
              <a:ext uri="{FF2B5EF4-FFF2-40B4-BE49-F238E27FC236}">
                <a16:creationId xmlns:a16="http://schemas.microsoft.com/office/drawing/2014/main" id="{822BA85D-CC26-3549-B649-0B11B9CF9233}"/>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1DC1EE96-4BD7-7F44-ACEB-DBFB4DC6A222}"/>
              </a:ext>
            </a:extLst>
          </p:cNvPr>
          <p:cNvSpPr>
            <a:spLocks noGrp="1"/>
          </p:cNvSpPr>
          <p:nvPr>
            <p:ph type="body" sz="quarter" idx="15"/>
          </p:nvPr>
        </p:nvSpPr>
        <p:spPr/>
        <p:txBody>
          <a:bodyPr/>
          <a:lstStyle/>
          <a:p>
            <a:r>
              <a:rPr lang="en-DE"/>
              <a:t>Semantische Rollen</a:t>
            </a:r>
          </a:p>
        </p:txBody>
      </p:sp>
      <p:graphicFrame>
        <p:nvGraphicFramePr>
          <p:cNvPr id="8" name="Table 8">
            <a:extLst>
              <a:ext uri="{FF2B5EF4-FFF2-40B4-BE49-F238E27FC236}">
                <a16:creationId xmlns:a16="http://schemas.microsoft.com/office/drawing/2014/main" id="{1041688A-91AE-5447-9BD1-E1510E3521BB}"/>
              </a:ext>
            </a:extLst>
          </p:cNvPr>
          <p:cNvGraphicFramePr>
            <a:graphicFrameLocks noGrp="1"/>
          </p:cNvGraphicFramePr>
          <p:nvPr>
            <p:extLst>
              <p:ext uri="{D42A27DB-BD31-4B8C-83A1-F6EECF244321}">
                <p14:modId xmlns:p14="http://schemas.microsoft.com/office/powerpoint/2010/main" val="988115386"/>
              </p:ext>
            </p:extLst>
          </p:nvPr>
        </p:nvGraphicFramePr>
        <p:xfrm>
          <a:off x="498916" y="1433354"/>
          <a:ext cx="8249548" cy="3474720"/>
        </p:xfrm>
        <a:graphic>
          <a:graphicData uri="http://schemas.openxmlformats.org/drawingml/2006/table">
            <a:tbl>
              <a:tblPr firstRow="1" bandRow="1">
                <a:tableStyleId>{5C22544A-7EE6-4342-B048-85BDC9FD1C3A}</a:tableStyleId>
              </a:tblPr>
              <a:tblGrid>
                <a:gridCol w="1180122">
                  <a:extLst>
                    <a:ext uri="{9D8B030D-6E8A-4147-A177-3AD203B41FA5}">
                      <a16:colId xmlns:a16="http://schemas.microsoft.com/office/drawing/2014/main" val="729802908"/>
                    </a:ext>
                  </a:extLst>
                </a:gridCol>
                <a:gridCol w="7069426">
                  <a:extLst>
                    <a:ext uri="{9D8B030D-6E8A-4147-A177-3AD203B41FA5}">
                      <a16:colId xmlns:a16="http://schemas.microsoft.com/office/drawing/2014/main" val="1664798308"/>
                    </a:ext>
                  </a:extLst>
                </a:gridCol>
              </a:tblGrid>
              <a:tr h="273600">
                <a:tc>
                  <a:txBody>
                    <a:bodyPr/>
                    <a:lstStyle/>
                    <a:p>
                      <a:r>
                        <a:rPr lang="en-DE" sz="1200"/>
                        <a:t>Rolle</a:t>
                      </a:r>
                    </a:p>
                  </a:txBody>
                  <a:tcPr/>
                </a:tc>
                <a:tc>
                  <a:txBody>
                    <a:bodyPr/>
                    <a:lstStyle/>
                    <a:p>
                      <a:r>
                        <a:rPr lang="en-DE" sz="1200"/>
                        <a:t>Erklärung</a:t>
                      </a:r>
                    </a:p>
                  </a:txBody>
                  <a:tcPr/>
                </a:tc>
                <a:extLst>
                  <a:ext uri="{0D108BD9-81ED-4DB2-BD59-A6C34878D82A}">
                    <a16:rowId xmlns:a16="http://schemas.microsoft.com/office/drawing/2014/main" val="227603194"/>
                  </a:ext>
                </a:extLst>
              </a:tr>
              <a:tr h="273600">
                <a:tc>
                  <a:txBody>
                    <a:bodyPr/>
                    <a:lstStyle/>
                    <a:p>
                      <a:r>
                        <a:rPr lang="en-DE" sz="1200"/>
                        <a:t>Agens</a:t>
                      </a:r>
                    </a:p>
                  </a:txBody>
                  <a:tcPr/>
                </a:tc>
                <a:tc>
                  <a:txBody>
                    <a:bodyPr/>
                    <a:lstStyle/>
                    <a:p>
                      <a:r>
                        <a:rPr lang="en-DE" sz="1200"/>
                        <a:t>willentl. Initiator eines Geschehens: </a:t>
                      </a:r>
                      <a:r>
                        <a:rPr lang="en-DE" sz="1200" b="1" i="1"/>
                        <a:t>Brutus </a:t>
                      </a:r>
                      <a:r>
                        <a:rPr lang="en-DE" sz="1200" b="0" i="1"/>
                        <a:t>tötet Cäsar</a:t>
                      </a:r>
                      <a:endParaRPr lang="en-DE" sz="1200" b="1" i="1"/>
                    </a:p>
                  </a:txBody>
                  <a:tcPr/>
                </a:tc>
                <a:extLst>
                  <a:ext uri="{0D108BD9-81ED-4DB2-BD59-A6C34878D82A}">
                    <a16:rowId xmlns:a16="http://schemas.microsoft.com/office/drawing/2014/main" val="1855863659"/>
                  </a:ext>
                </a:extLst>
              </a:tr>
              <a:tr h="273600">
                <a:tc>
                  <a:txBody>
                    <a:bodyPr/>
                    <a:lstStyle/>
                    <a:p>
                      <a:r>
                        <a:rPr lang="en-DE" sz="1200"/>
                        <a:t>Patiens</a:t>
                      </a:r>
                    </a:p>
                  </a:txBody>
                  <a:tcPr/>
                </a:tc>
                <a:tc>
                  <a:txBody>
                    <a:bodyPr/>
                    <a:lstStyle/>
                    <a:p>
                      <a:r>
                        <a:rPr lang="en-DE" sz="1200"/>
                        <a:t>von einem Geschehen betroffene Person/Sache: </a:t>
                      </a:r>
                      <a:r>
                        <a:rPr lang="en-DE" sz="1200" b="0" i="1"/>
                        <a:t>Brutus tötet </a:t>
                      </a:r>
                      <a:r>
                        <a:rPr lang="en-DE" sz="1200" b="1" i="1"/>
                        <a:t>Cäsar</a:t>
                      </a:r>
                      <a:endParaRPr lang="en-DE" sz="1200" b="0" i="1"/>
                    </a:p>
                  </a:txBody>
                  <a:tcPr/>
                </a:tc>
                <a:extLst>
                  <a:ext uri="{0D108BD9-81ED-4DB2-BD59-A6C34878D82A}">
                    <a16:rowId xmlns:a16="http://schemas.microsoft.com/office/drawing/2014/main" val="3004974306"/>
                  </a:ext>
                </a:extLst>
              </a:tr>
              <a:tr h="273600">
                <a:tc>
                  <a:txBody>
                    <a:bodyPr/>
                    <a:lstStyle/>
                    <a:p>
                      <a:r>
                        <a:rPr lang="en-DE" sz="1200"/>
                        <a:t>Thema</a:t>
                      </a:r>
                    </a:p>
                  </a:txBody>
                  <a:tcPr/>
                </a:tc>
                <a:tc>
                  <a:txBody>
                    <a:bodyPr/>
                    <a:lstStyle/>
                    <a:p>
                      <a:r>
                        <a:rPr lang="en-DE" sz="1200"/>
                        <a:t>was bei einem Geschehen bewegt/lokalisiert wird: </a:t>
                      </a:r>
                      <a:r>
                        <a:rPr lang="en-DE" sz="1200" b="1" i="1"/>
                        <a:t>Sabine </a:t>
                      </a:r>
                      <a:r>
                        <a:rPr lang="en-DE" sz="1200" b="0" i="1"/>
                        <a:t>kommt in Köln an.</a:t>
                      </a:r>
                      <a:endParaRPr lang="en-DE" sz="1200" b="1" i="1"/>
                    </a:p>
                  </a:txBody>
                  <a:tcPr/>
                </a:tc>
                <a:extLst>
                  <a:ext uri="{0D108BD9-81ED-4DB2-BD59-A6C34878D82A}">
                    <a16:rowId xmlns:a16="http://schemas.microsoft.com/office/drawing/2014/main" val="3883057587"/>
                  </a:ext>
                </a:extLst>
              </a:tr>
              <a:tr h="273600">
                <a:tc>
                  <a:txBody>
                    <a:bodyPr/>
                    <a:lstStyle/>
                    <a:p>
                      <a:r>
                        <a:rPr lang="en-DE" sz="1200"/>
                        <a:t>Rezipient</a:t>
                      </a:r>
                    </a:p>
                  </a:txBody>
                  <a:tcPr/>
                </a:tc>
                <a:tc>
                  <a:txBody>
                    <a:bodyPr/>
                    <a:lstStyle/>
                    <a:p>
                      <a:r>
                        <a:rPr lang="en-DE" sz="1200" i="0"/>
                        <a:t>Person, die bei einem Geschehen etwas empfängt: </a:t>
                      </a:r>
                      <a:r>
                        <a:rPr lang="en-DE" sz="1200" i="1"/>
                        <a:t>Ich gab </a:t>
                      </a:r>
                      <a:r>
                        <a:rPr lang="en-DE" sz="1200" b="1" i="1"/>
                        <a:t>ihr </a:t>
                      </a:r>
                      <a:r>
                        <a:rPr lang="en-DE" sz="1200" b="0" i="1"/>
                        <a:t>ein Buch.</a:t>
                      </a:r>
                      <a:endParaRPr lang="en-DE" sz="1200" i="1"/>
                    </a:p>
                  </a:txBody>
                  <a:tcPr/>
                </a:tc>
                <a:extLst>
                  <a:ext uri="{0D108BD9-81ED-4DB2-BD59-A6C34878D82A}">
                    <a16:rowId xmlns:a16="http://schemas.microsoft.com/office/drawing/2014/main" val="2118950920"/>
                  </a:ext>
                </a:extLst>
              </a:tr>
              <a:tr h="273600">
                <a:tc>
                  <a:txBody>
                    <a:bodyPr/>
                    <a:lstStyle/>
                    <a:p>
                      <a:r>
                        <a:rPr lang="en-DE" sz="1200"/>
                        <a:t>Instrument</a:t>
                      </a:r>
                    </a:p>
                  </a:txBody>
                  <a:tcPr/>
                </a:tc>
                <a:tc>
                  <a:txBody>
                    <a:bodyPr/>
                    <a:lstStyle/>
                    <a:p>
                      <a:r>
                        <a:rPr lang="en-DE" sz="1200"/>
                        <a:t>das bei einem Geschehen benutzte Mittel: </a:t>
                      </a:r>
                      <a:r>
                        <a:rPr lang="en-DE" sz="1200" b="0" i="1"/>
                        <a:t>und dann mache ich sie platt </a:t>
                      </a:r>
                      <a:r>
                        <a:rPr lang="en-DE" sz="1200" b="1" i="1"/>
                        <a:t>mit einem Hammer</a:t>
                      </a:r>
                      <a:r>
                        <a:rPr lang="en-DE" sz="1200" b="0" i="1"/>
                        <a:t>!</a:t>
                      </a:r>
                    </a:p>
                  </a:txBody>
                  <a:tcPr/>
                </a:tc>
                <a:extLst>
                  <a:ext uri="{0D108BD9-81ED-4DB2-BD59-A6C34878D82A}">
                    <a16:rowId xmlns:a16="http://schemas.microsoft.com/office/drawing/2014/main" val="917078317"/>
                  </a:ext>
                </a:extLst>
              </a:tr>
              <a:tr h="273600">
                <a:tc>
                  <a:txBody>
                    <a:bodyPr/>
                    <a:lstStyle/>
                    <a:p>
                      <a:r>
                        <a:rPr lang="en-DE" sz="1200"/>
                        <a:t>Experiencer</a:t>
                      </a:r>
                    </a:p>
                  </a:txBody>
                  <a:tcPr/>
                </a:tc>
                <a:tc>
                  <a:txBody>
                    <a:bodyPr/>
                    <a:lstStyle/>
                    <a:p>
                      <a:r>
                        <a:rPr lang="en-DE" sz="1200"/>
                        <a:t>Träger eines psychischen Zustands/Prozesses: </a:t>
                      </a:r>
                      <a:r>
                        <a:rPr lang="en-DE" sz="1200" b="1" i="1"/>
                        <a:t>Das Kind </a:t>
                      </a:r>
                      <a:r>
                        <a:rPr lang="en-DE" sz="1200" b="0" i="1"/>
                        <a:t>war traurig</a:t>
                      </a:r>
                      <a:endParaRPr lang="en-DE" sz="1200" b="1" i="1"/>
                    </a:p>
                  </a:txBody>
                  <a:tcPr/>
                </a:tc>
                <a:extLst>
                  <a:ext uri="{0D108BD9-81ED-4DB2-BD59-A6C34878D82A}">
                    <a16:rowId xmlns:a16="http://schemas.microsoft.com/office/drawing/2014/main" val="1794110633"/>
                  </a:ext>
                </a:extLst>
              </a:tr>
              <a:tr h="273600">
                <a:tc>
                  <a:txBody>
                    <a:bodyPr/>
                    <a:lstStyle/>
                    <a:p>
                      <a:r>
                        <a:rPr lang="en-DE" sz="1200"/>
                        <a:t>Stimulus</a:t>
                      </a:r>
                    </a:p>
                  </a:txBody>
                  <a:tcPr/>
                </a:tc>
                <a:tc>
                  <a:txBody>
                    <a:bodyPr/>
                    <a:lstStyle/>
                    <a:p>
                      <a:r>
                        <a:rPr lang="en-DE" sz="1200"/>
                        <a:t>Auslöser eines psychischen Zustands/Prozesses: </a:t>
                      </a:r>
                      <a:r>
                        <a:rPr lang="en-DE" sz="1200" i="1"/>
                        <a:t>Er hat Angst </a:t>
                      </a:r>
                      <a:r>
                        <a:rPr lang="en-DE" sz="1200" b="0" i="1"/>
                        <a:t>vor</a:t>
                      </a:r>
                      <a:r>
                        <a:rPr lang="en-DE" sz="1200" b="1" i="1"/>
                        <a:t> Spinnen</a:t>
                      </a:r>
                      <a:endParaRPr lang="en-DE" sz="1200" i="1"/>
                    </a:p>
                  </a:txBody>
                  <a:tcPr/>
                </a:tc>
                <a:extLst>
                  <a:ext uri="{0D108BD9-81ED-4DB2-BD59-A6C34878D82A}">
                    <a16:rowId xmlns:a16="http://schemas.microsoft.com/office/drawing/2014/main" val="2762656043"/>
                  </a:ext>
                </a:extLst>
              </a:tr>
              <a:tr h="273600">
                <a:tc>
                  <a:txBody>
                    <a:bodyPr/>
                    <a:lstStyle/>
                    <a:p>
                      <a:r>
                        <a:rPr lang="en-DE" sz="1200"/>
                        <a:t>Possessor</a:t>
                      </a:r>
                    </a:p>
                  </a:txBody>
                  <a:tcPr/>
                </a:tc>
                <a:tc>
                  <a:txBody>
                    <a:bodyPr/>
                    <a:lstStyle/>
                    <a:p>
                      <a:r>
                        <a:rPr lang="en-DE" sz="1200"/>
                        <a:t>Person, die etwas besitzt (auch metaphorisch): </a:t>
                      </a:r>
                      <a:r>
                        <a:rPr lang="en-DE" sz="1200" b="1" i="1"/>
                        <a:t>Marie </a:t>
                      </a:r>
                      <a:r>
                        <a:rPr lang="en-DE" sz="1200" b="0" i="1"/>
                        <a:t>hat Courage.</a:t>
                      </a:r>
                      <a:endParaRPr lang="en-DE" sz="1200" b="1" i="1"/>
                    </a:p>
                  </a:txBody>
                  <a:tcPr/>
                </a:tc>
                <a:extLst>
                  <a:ext uri="{0D108BD9-81ED-4DB2-BD59-A6C34878D82A}">
                    <a16:rowId xmlns:a16="http://schemas.microsoft.com/office/drawing/2014/main" val="2028684990"/>
                  </a:ext>
                </a:extLst>
              </a:tr>
              <a:tr h="273600">
                <a:tc>
                  <a:txBody>
                    <a:bodyPr/>
                    <a:lstStyle/>
                    <a:p>
                      <a:r>
                        <a:rPr lang="en-DE" sz="1200"/>
                        <a:t>Quelle</a:t>
                      </a:r>
                    </a:p>
                  </a:txBody>
                  <a:tcPr/>
                </a:tc>
                <a:tc>
                  <a:txBody>
                    <a:bodyPr/>
                    <a:lstStyle/>
                    <a:p>
                      <a:r>
                        <a:rPr lang="en-DE" sz="1200"/>
                        <a:t>das, von dem aus etw. bei einem Geschehen bewegt wird oder von dem aus das Geschehen seinen Ausgang nimmt: </a:t>
                      </a:r>
                      <a:r>
                        <a:rPr lang="en-DE" sz="1200" i="1"/>
                        <a:t>sie fährt </a:t>
                      </a:r>
                      <a:r>
                        <a:rPr lang="en-DE" sz="1200" b="1" i="1"/>
                        <a:t>von London </a:t>
                      </a:r>
                      <a:r>
                        <a:rPr lang="en-DE" sz="1200" b="0" i="1"/>
                        <a:t>nach Paris</a:t>
                      </a:r>
                      <a:endParaRPr lang="en-DE" sz="1200" i="1"/>
                    </a:p>
                  </a:txBody>
                  <a:tcPr/>
                </a:tc>
                <a:extLst>
                  <a:ext uri="{0D108BD9-81ED-4DB2-BD59-A6C34878D82A}">
                    <a16:rowId xmlns:a16="http://schemas.microsoft.com/office/drawing/2014/main" val="2255681791"/>
                  </a:ext>
                </a:extLst>
              </a:tr>
              <a:tr h="273600">
                <a:tc>
                  <a:txBody>
                    <a:bodyPr/>
                    <a:lstStyle/>
                    <a:p>
                      <a:r>
                        <a:rPr lang="en-DE" sz="1200"/>
                        <a:t>Ziel</a:t>
                      </a:r>
                    </a:p>
                  </a:txBody>
                  <a:tcPr/>
                </a:tc>
                <a:tc>
                  <a:txBody>
                    <a:bodyPr/>
                    <a:lstStyle/>
                    <a:p>
                      <a:r>
                        <a:rPr lang="en-DE" sz="1200"/>
                        <a:t>das, auf das hin ein Geschehen gerichtet ist: </a:t>
                      </a:r>
                      <a:r>
                        <a:rPr lang="en-DE" sz="1200" i="1"/>
                        <a:t>sie fährt von London </a:t>
                      </a:r>
                      <a:r>
                        <a:rPr lang="en-DE" sz="1200" b="1" i="1"/>
                        <a:t>nach Paris</a:t>
                      </a:r>
                      <a:endParaRPr lang="en-DE" sz="1200" i="1"/>
                    </a:p>
                  </a:txBody>
                  <a:tcPr/>
                </a:tc>
                <a:extLst>
                  <a:ext uri="{0D108BD9-81ED-4DB2-BD59-A6C34878D82A}">
                    <a16:rowId xmlns:a16="http://schemas.microsoft.com/office/drawing/2014/main" val="2395410267"/>
                  </a:ext>
                </a:extLst>
              </a:tr>
              <a:tr h="273600">
                <a:tc>
                  <a:txBody>
                    <a:bodyPr/>
                    <a:lstStyle/>
                    <a:p>
                      <a:r>
                        <a:rPr lang="en-DE" sz="1200"/>
                        <a:t>Ort</a:t>
                      </a:r>
                    </a:p>
                  </a:txBody>
                  <a:tcPr/>
                </a:tc>
                <a:tc>
                  <a:txBody>
                    <a:bodyPr/>
                    <a:lstStyle/>
                    <a:p>
                      <a:r>
                        <a:rPr lang="en-DE" sz="1200"/>
                        <a:t>Ort, wo sich etwas befindet: </a:t>
                      </a:r>
                      <a:r>
                        <a:rPr lang="en-DE" sz="1200" i="1"/>
                        <a:t>Die Kronjuwelen liegen </a:t>
                      </a:r>
                      <a:r>
                        <a:rPr lang="en-DE" sz="1200" b="1" i="1"/>
                        <a:t>im Tower</a:t>
                      </a:r>
                      <a:r>
                        <a:rPr lang="en-DE" sz="1200" b="0" i="1"/>
                        <a:t>.</a:t>
                      </a:r>
                      <a:endParaRPr lang="en-DE" sz="1200" i="1"/>
                    </a:p>
                  </a:txBody>
                  <a:tcPr/>
                </a:tc>
                <a:extLst>
                  <a:ext uri="{0D108BD9-81ED-4DB2-BD59-A6C34878D82A}">
                    <a16:rowId xmlns:a16="http://schemas.microsoft.com/office/drawing/2014/main" val="908635980"/>
                  </a:ext>
                </a:extLst>
              </a:tr>
            </a:tbl>
          </a:graphicData>
        </a:graphic>
      </p:graphicFrame>
    </p:spTree>
    <p:extLst>
      <p:ext uri="{BB962C8B-B14F-4D97-AF65-F5344CB8AC3E}">
        <p14:creationId xmlns:p14="http://schemas.microsoft.com/office/powerpoint/2010/main" val="1109563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7CF3-7986-8F4E-8B06-A68C57D1AC46}"/>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509F1BD1-B106-9646-A472-5288B9825C34}"/>
              </a:ext>
            </a:extLst>
          </p:cNvPr>
          <p:cNvSpPr>
            <a:spLocks noGrp="1"/>
          </p:cNvSpPr>
          <p:nvPr>
            <p:ph type="ftr" sz="quarter" idx="11"/>
          </p:nvPr>
        </p:nvSpPr>
        <p:spPr/>
        <p:txBody>
          <a:bodyPr/>
          <a:lstStyle/>
          <a:p>
            <a:r>
              <a:rPr lang="de-DE"/>
              <a:t>(Löbner 2015)</a:t>
            </a:r>
          </a:p>
        </p:txBody>
      </p:sp>
      <p:sp>
        <p:nvSpPr>
          <p:cNvPr id="4" name="Slide Number Placeholder 3">
            <a:extLst>
              <a:ext uri="{FF2B5EF4-FFF2-40B4-BE49-F238E27FC236}">
                <a16:creationId xmlns:a16="http://schemas.microsoft.com/office/drawing/2014/main" id="{47F80793-1248-5341-ACAA-56A2D8B63D79}"/>
              </a:ext>
            </a:extLst>
          </p:cNvPr>
          <p:cNvSpPr>
            <a:spLocks noGrp="1"/>
          </p:cNvSpPr>
          <p:nvPr>
            <p:ph type="sldNum" sz="quarter" idx="12"/>
          </p:nvPr>
        </p:nvSpPr>
        <p:spPr/>
        <p:txBody>
          <a:bodyPr/>
          <a:lstStyle/>
          <a:p>
            <a:fld id="{9D195BCC-3514-4B1B-9C18-24F3D67EC549}" type="slidenum">
              <a:rPr lang="de-DE" smtClean="0"/>
              <a:t>35</a:t>
            </a:fld>
            <a:endParaRPr lang="de-DE"/>
          </a:p>
        </p:txBody>
      </p:sp>
      <p:sp>
        <p:nvSpPr>
          <p:cNvPr id="5" name="Text Placeholder 4">
            <a:extLst>
              <a:ext uri="{FF2B5EF4-FFF2-40B4-BE49-F238E27FC236}">
                <a16:creationId xmlns:a16="http://schemas.microsoft.com/office/drawing/2014/main" id="{BCABBEB2-43DC-9641-B1AF-AF2344B1E8BA}"/>
              </a:ext>
            </a:extLst>
          </p:cNvPr>
          <p:cNvSpPr>
            <a:spLocks noGrp="1"/>
          </p:cNvSpPr>
          <p:nvPr>
            <p:ph type="body" sz="quarter" idx="14"/>
          </p:nvPr>
        </p:nvSpPr>
        <p:spPr/>
        <p:txBody>
          <a:bodyPr/>
          <a:lstStyle/>
          <a:p>
            <a:r>
              <a:rPr lang="en-DE"/>
              <a:t>Verben werden primär zur Prädikation benutzt</a:t>
            </a:r>
          </a:p>
          <a:p>
            <a:r>
              <a:rPr lang="en-DE"/>
              <a:t>Sätze enthalten i.d.R. mehrere miteinander vernetzte Prädikationen</a:t>
            </a:r>
          </a:p>
          <a:p>
            <a:r>
              <a:rPr lang="en-DE"/>
              <a:t>eine davon ist die zentrale Prädikation, um die herum der Satz organisiert ist</a:t>
            </a:r>
          </a:p>
          <a:p>
            <a:endParaRPr lang="en-DE"/>
          </a:p>
          <a:p>
            <a:endParaRPr lang="en-DE"/>
          </a:p>
          <a:p>
            <a:pPr marL="0" indent="0">
              <a:buNone/>
            </a:pPr>
            <a:r>
              <a:rPr lang="en-DE" i="1"/>
              <a:t>Ein Unbekannter </a:t>
            </a:r>
            <a:r>
              <a:rPr lang="en-DE" b="1" i="1">
                <a:solidFill>
                  <a:srgbClr val="FF0000"/>
                </a:solidFill>
              </a:rPr>
              <a:t>hat</a:t>
            </a:r>
            <a:r>
              <a:rPr lang="en-DE" i="1"/>
              <a:t> den rosaroten Diamanten </a:t>
            </a:r>
            <a:r>
              <a:rPr lang="en-DE" b="1" i="1">
                <a:solidFill>
                  <a:srgbClr val="FF0000"/>
                </a:solidFill>
              </a:rPr>
              <a:t>gestohlen</a:t>
            </a:r>
            <a:r>
              <a:rPr lang="en-DE" i="1"/>
              <a:t>.</a:t>
            </a:r>
          </a:p>
        </p:txBody>
      </p:sp>
      <p:sp>
        <p:nvSpPr>
          <p:cNvPr id="6" name="Text Placeholder 5">
            <a:extLst>
              <a:ext uri="{FF2B5EF4-FFF2-40B4-BE49-F238E27FC236}">
                <a16:creationId xmlns:a16="http://schemas.microsoft.com/office/drawing/2014/main" id="{F7851682-78DE-E740-8CB1-191FCBB814CF}"/>
              </a:ext>
            </a:extLst>
          </p:cNvPr>
          <p:cNvSpPr>
            <a:spLocks noGrp="1"/>
          </p:cNvSpPr>
          <p:nvPr>
            <p:ph type="body" sz="quarter" idx="15"/>
          </p:nvPr>
        </p:nvSpPr>
        <p:spPr/>
        <p:txBody>
          <a:bodyPr/>
          <a:lstStyle/>
          <a:p>
            <a:r>
              <a:rPr lang="en-DE"/>
              <a:t>Grundlegendes</a:t>
            </a:r>
          </a:p>
        </p:txBody>
      </p:sp>
    </p:spTree>
    <p:extLst>
      <p:ext uri="{BB962C8B-B14F-4D97-AF65-F5344CB8AC3E}">
        <p14:creationId xmlns:p14="http://schemas.microsoft.com/office/powerpoint/2010/main" val="2863824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8DDA-4D27-D143-9E8F-1323F284A307}"/>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0310639D-8322-FB4D-A3FF-F3DC5D13160F}"/>
              </a:ext>
            </a:extLst>
          </p:cNvPr>
          <p:cNvSpPr>
            <a:spLocks noGrp="1"/>
          </p:cNvSpPr>
          <p:nvPr>
            <p:ph type="ftr" sz="quarter" idx="11"/>
          </p:nvPr>
        </p:nvSpPr>
        <p:spPr/>
        <p:txBody>
          <a:bodyPr/>
          <a:lstStyle/>
          <a:p>
            <a:r>
              <a:rPr lang="de-DE"/>
              <a:t>(Löbner 2015)</a:t>
            </a:r>
          </a:p>
        </p:txBody>
      </p:sp>
      <p:sp>
        <p:nvSpPr>
          <p:cNvPr id="4" name="Slide Number Placeholder 3">
            <a:extLst>
              <a:ext uri="{FF2B5EF4-FFF2-40B4-BE49-F238E27FC236}">
                <a16:creationId xmlns:a16="http://schemas.microsoft.com/office/drawing/2014/main" id="{5AB46691-C072-4149-94EC-66A336D126AF}"/>
              </a:ext>
            </a:extLst>
          </p:cNvPr>
          <p:cNvSpPr>
            <a:spLocks noGrp="1"/>
          </p:cNvSpPr>
          <p:nvPr>
            <p:ph type="sldNum" sz="quarter" idx="12"/>
          </p:nvPr>
        </p:nvSpPr>
        <p:spPr/>
        <p:txBody>
          <a:bodyPr/>
          <a:lstStyle/>
          <a:p>
            <a:fld id="{9D195BCC-3514-4B1B-9C18-24F3D67EC549}" type="slidenum">
              <a:rPr lang="de-DE" smtClean="0"/>
              <a:t>36</a:t>
            </a:fld>
            <a:endParaRPr lang="de-DE"/>
          </a:p>
        </p:txBody>
      </p:sp>
      <p:sp>
        <p:nvSpPr>
          <p:cNvPr id="5" name="Text Placeholder 4">
            <a:extLst>
              <a:ext uri="{FF2B5EF4-FFF2-40B4-BE49-F238E27FC236}">
                <a16:creationId xmlns:a16="http://schemas.microsoft.com/office/drawing/2014/main" id="{4FC1097D-C409-F743-9B44-E3A5C78C29CC}"/>
              </a:ext>
            </a:extLst>
          </p:cNvPr>
          <p:cNvSpPr>
            <a:spLocks noGrp="1"/>
          </p:cNvSpPr>
          <p:nvPr>
            <p:ph type="body" sz="quarter" idx="14"/>
          </p:nvPr>
        </p:nvSpPr>
        <p:spPr/>
        <p:txBody>
          <a:bodyPr/>
          <a:lstStyle/>
          <a:p>
            <a:r>
              <a:rPr lang="en-DE"/>
              <a:t>Verben können Prozesse, Handlungen oder Zustände ausdrücken</a:t>
            </a:r>
          </a:p>
          <a:p>
            <a:pPr lvl="1"/>
            <a:r>
              <a:rPr lang="en-DE" i="1"/>
              <a:t>Eine Lawine brach über das Dorf hinein</a:t>
            </a:r>
          </a:p>
          <a:p>
            <a:pPr lvl="1"/>
            <a:r>
              <a:rPr lang="en-DE" i="1"/>
              <a:t>Er stahl den Diamanten</a:t>
            </a:r>
          </a:p>
          <a:p>
            <a:pPr lvl="1"/>
            <a:r>
              <a:rPr lang="en-DE" i="1"/>
              <a:t>Sie schläft</a:t>
            </a:r>
          </a:p>
          <a:p>
            <a:pPr lvl="1"/>
            <a:endParaRPr lang="en-DE" i="1"/>
          </a:p>
          <a:p>
            <a:r>
              <a:rPr lang="en-DE"/>
              <a:t>zeitliche Aspekte der Prädikation mit Verben sind zentrale Aspekte der Verbsemantik</a:t>
            </a:r>
          </a:p>
        </p:txBody>
      </p:sp>
      <p:sp>
        <p:nvSpPr>
          <p:cNvPr id="6" name="Text Placeholder 5">
            <a:extLst>
              <a:ext uri="{FF2B5EF4-FFF2-40B4-BE49-F238E27FC236}">
                <a16:creationId xmlns:a16="http://schemas.microsoft.com/office/drawing/2014/main" id="{35CAD161-A0A3-454C-8F66-C9F1B20F970B}"/>
              </a:ext>
            </a:extLst>
          </p:cNvPr>
          <p:cNvSpPr>
            <a:spLocks noGrp="1"/>
          </p:cNvSpPr>
          <p:nvPr>
            <p:ph type="body" sz="quarter" idx="15"/>
          </p:nvPr>
        </p:nvSpPr>
        <p:spPr/>
        <p:txBody>
          <a:bodyPr/>
          <a:lstStyle/>
          <a:p>
            <a:r>
              <a:rPr lang="en-DE"/>
              <a:t>Grundlegendes</a:t>
            </a:r>
          </a:p>
        </p:txBody>
      </p:sp>
    </p:spTree>
    <p:extLst>
      <p:ext uri="{BB962C8B-B14F-4D97-AF65-F5344CB8AC3E}">
        <p14:creationId xmlns:p14="http://schemas.microsoft.com/office/powerpoint/2010/main" val="1046019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0259-0513-2748-9A9E-90C1F41627FF}"/>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4FDF7814-E96D-3045-A3D7-A271069E1DDF}"/>
              </a:ext>
            </a:extLst>
          </p:cNvPr>
          <p:cNvSpPr>
            <a:spLocks noGrp="1"/>
          </p:cNvSpPr>
          <p:nvPr>
            <p:ph type="ftr" sz="quarter" idx="11"/>
          </p:nvPr>
        </p:nvSpPr>
        <p:spPr/>
        <p:txBody>
          <a:bodyPr/>
          <a:lstStyle/>
          <a:p>
            <a:r>
              <a:rPr lang="de-DE"/>
              <a:t>(Pafel &amp; Reich 2016)</a:t>
            </a:r>
          </a:p>
        </p:txBody>
      </p:sp>
      <p:sp>
        <p:nvSpPr>
          <p:cNvPr id="4" name="Slide Number Placeholder 3">
            <a:extLst>
              <a:ext uri="{FF2B5EF4-FFF2-40B4-BE49-F238E27FC236}">
                <a16:creationId xmlns:a16="http://schemas.microsoft.com/office/drawing/2014/main" id="{8A952FA5-8C72-7D40-A9D6-A357AFB0DB32}"/>
              </a:ext>
            </a:extLst>
          </p:cNvPr>
          <p:cNvSpPr>
            <a:spLocks noGrp="1"/>
          </p:cNvSpPr>
          <p:nvPr>
            <p:ph type="sldNum" sz="quarter" idx="12"/>
          </p:nvPr>
        </p:nvSpPr>
        <p:spPr/>
        <p:txBody>
          <a:bodyPr/>
          <a:lstStyle/>
          <a:p>
            <a:fld id="{9D195BCC-3514-4B1B-9C18-24F3D67EC549}" type="slidenum">
              <a:rPr lang="de-DE" smtClean="0"/>
              <a:t>37</a:t>
            </a:fld>
            <a:endParaRPr lang="de-DE"/>
          </a:p>
        </p:txBody>
      </p:sp>
      <p:sp>
        <p:nvSpPr>
          <p:cNvPr id="5" name="Text Placeholder 4">
            <a:extLst>
              <a:ext uri="{FF2B5EF4-FFF2-40B4-BE49-F238E27FC236}">
                <a16:creationId xmlns:a16="http://schemas.microsoft.com/office/drawing/2014/main" id="{3DDAA6F3-510E-DB4C-988A-EAAC0FE8479A}"/>
              </a:ext>
            </a:extLst>
          </p:cNvPr>
          <p:cNvSpPr>
            <a:spLocks noGrp="1"/>
          </p:cNvSpPr>
          <p:nvPr>
            <p:ph type="body" sz="quarter" idx="14"/>
          </p:nvPr>
        </p:nvSpPr>
        <p:spPr/>
        <p:txBody>
          <a:bodyPr/>
          <a:lstStyle/>
          <a:p>
            <a:r>
              <a:rPr lang="en-DE"/>
              <a:t>Hilfsverb: </a:t>
            </a:r>
            <a:r>
              <a:rPr lang="en-DE" i="1"/>
              <a:t>Die Kanzlerin </a:t>
            </a:r>
            <a:r>
              <a:rPr lang="en-DE" b="1" i="1"/>
              <a:t>hat </a:t>
            </a:r>
            <a:r>
              <a:rPr lang="en-DE" i="1"/>
              <a:t>den Minister entlassen</a:t>
            </a:r>
          </a:p>
          <a:p>
            <a:r>
              <a:rPr lang="en-DE"/>
              <a:t>Modalverb: </a:t>
            </a:r>
            <a:r>
              <a:rPr lang="en-DE" i="1"/>
              <a:t>Die Kanzlerin </a:t>
            </a:r>
            <a:r>
              <a:rPr lang="en-DE" b="1" i="1"/>
              <a:t>musste </a:t>
            </a:r>
            <a:r>
              <a:rPr lang="en-DE" i="1"/>
              <a:t>den Minister entlassen</a:t>
            </a:r>
          </a:p>
          <a:p>
            <a:r>
              <a:rPr lang="en-DE"/>
              <a:t>Vollverb: </a:t>
            </a:r>
            <a:r>
              <a:rPr lang="en-DE" i="1"/>
              <a:t>Die Kanzlerin </a:t>
            </a:r>
            <a:r>
              <a:rPr lang="en-DE" b="1" i="1"/>
              <a:t>entlässt </a:t>
            </a:r>
            <a:r>
              <a:rPr lang="en-DE" i="1"/>
              <a:t>den Minister</a:t>
            </a:r>
            <a:endParaRPr lang="en-DE"/>
          </a:p>
        </p:txBody>
      </p:sp>
      <p:sp>
        <p:nvSpPr>
          <p:cNvPr id="6" name="Text Placeholder 5">
            <a:extLst>
              <a:ext uri="{FF2B5EF4-FFF2-40B4-BE49-F238E27FC236}">
                <a16:creationId xmlns:a16="http://schemas.microsoft.com/office/drawing/2014/main" id="{21A9D1FF-2140-4C45-BD88-077F713B6F67}"/>
              </a:ext>
            </a:extLst>
          </p:cNvPr>
          <p:cNvSpPr>
            <a:spLocks noGrp="1"/>
          </p:cNvSpPr>
          <p:nvPr>
            <p:ph type="body" sz="quarter" idx="15"/>
          </p:nvPr>
        </p:nvSpPr>
        <p:spPr/>
        <p:txBody>
          <a:bodyPr/>
          <a:lstStyle/>
          <a:p>
            <a:r>
              <a:rPr lang="en-DE"/>
              <a:t>Verbtypen</a:t>
            </a:r>
          </a:p>
        </p:txBody>
      </p:sp>
    </p:spTree>
    <p:extLst>
      <p:ext uri="{BB962C8B-B14F-4D97-AF65-F5344CB8AC3E}">
        <p14:creationId xmlns:p14="http://schemas.microsoft.com/office/powerpoint/2010/main" val="2216111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CDC9F-ACAB-B44C-887D-2F6850A198A8}"/>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E6B97ED3-84E8-174A-808D-B6950A3C5EF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4D8C064-B1DB-3944-8CED-4980B96FC747}"/>
              </a:ext>
            </a:extLst>
          </p:cNvPr>
          <p:cNvSpPr>
            <a:spLocks noGrp="1"/>
          </p:cNvSpPr>
          <p:nvPr>
            <p:ph type="sldNum" sz="quarter" idx="12"/>
          </p:nvPr>
        </p:nvSpPr>
        <p:spPr/>
        <p:txBody>
          <a:bodyPr/>
          <a:lstStyle/>
          <a:p>
            <a:fld id="{9D195BCC-3514-4B1B-9C18-24F3D67EC549}" type="slidenum">
              <a:rPr lang="de-DE" smtClean="0"/>
              <a:t>38</a:t>
            </a:fld>
            <a:endParaRPr lang="de-DE"/>
          </a:p>
        </p:txBody>
      </p:sp>
      <p:sp>
        <p:nvSpPr>
          <p:cNvPr id="5" name="Text Placeholder 4">
            <a:extLst>
              <a:ext uri="{FF2B5EF4-FFF2-40B4-BE49-F238E27FC236}">
                <a16:creationId xmlns:a16="http://schemas.microsoft.com/office/drawing/2014/main" id="{EAD957D8-9A79-F44B-AAA4-63CE35F74C01}"/>
              </a:ext>
            </a:extLst>
          </p:cNvPr>
          <p:cNvSpPr>
            <a:spLocks noGrp="1"/>
          </p:cNvSpPr>
          <p:nvPr>
            <p:ph type="body" sz="quarter" idx="14"/>
          </p:nvPr>
        </p:nvSpPr>
        <p:spPr/>
        <p:txBody>
          <a:bodyPr/>
          <a:lstStyle/>
          <a:p>
            <a:r>
              <a:rPr lang="en-DE"/>
              <a:t>Modal-, Hilfs- und Vollverben können in </a:t>
            </a:r>
            <a:r>
              <a:rPr lang="en-DE">
                <a:solidFill>
                  <a:srgbClr val="00B050"/>
                </a:solidFill>
              </a:rPr>
              <a:t>finiter</a:t>
            </a:r>
            <a:r>
              <a:rPr lang="en-DE"/>
              <a:t> und in </a:t>
            </a:r>
            <a:r>
              <a:rPr lang="en-DE">
                <a:solidFill>
                  <a:srgbClr val="0070C0"/>
                </a:solidFill>
              </a:rPr>
              <a:t>infiniter</a:t>
            </a:r>
            <a:r>
              <a:rPr lang="en-DE"/>
              <a:t> Form vorkommen.</a:t>
            </a:r>
          </a:p>
          <a:p>
            <a:endParaRPr lang="en-DE"/>
          </a:p>
          <a:p>
            <a:pPr lvl="1"/>
            <a:r>
              <a:rPr lang="en-DE" i="1"/>
              <a:t>Sie </a:t>
            </a:r>
            <a:r>
              <a:rPr lang="en-DE" b="1" i="1">
                <a:solidFill>
                  <a:srgbClr val="00B050"/>
                </a:solidFill>
              </a:rPr>
              <a:t>entlässt</a:t>
            </a:r>
            <a:r>
              <a:rPr lang="en-DE" b="1" i="1"/>
              <a:t> </a:t>
            </a:r>
            <a:r>
              <a:rPr lang="en-DE" i="1"/>
              <a:t>den Minister. </a:t>
            </a:r>
            <a:r>
              <a:rPr lang="en-DE"/>
              <a:t>(finit)</a:t>
            </a:r>
          </a:p>
          <a:p>
            <a:pPr lvl="1"/>
            <a:r>
              <a:rPr lang="en-DE" i="1"/>
              <a:t>Sie will den Minister </a:t>
            </a:r>
            <a:r>
              <a:rPr lang="en-DE" b="1" i="1">
                <a:solidFill>
                  <a:srgbClr val="0070C0"/>
                </a:solidFill>
              </a:rPr>
              <a:t>entlassen</a:t>
            </a:r>
            <a:r>
              <a:rPr lang="en-DE" b="1" i="1"/>
              <a:t> </a:t>
            </a:r>
            <a:r>
              <a:rPr lang="en-DE"/>
              <a:t>(infinit)</a:t>
            </a:r>
          </a:p>
          <a:p>
            <a:pPr lvl="1"/>
            <a:r>
              <a:rPr lang="en-DE" i="1"/>
              <a:t>Sie plant, den Minister </a:t>
            </a:r>
            <a:r>
              <a:rPr lang="en-DE" b="1" i="1"/>
              <a:t>zu </a:t>
            </a:r>
            <a:r>
              <a:rPr lang="en-DE" b="1" i="1">
                <a:solidFill>
                  <a:srgbClr val="0070C0"/>
                </a:solidFill>
              </a:rPr>
              <a:t>entlassen</a:t>
            </a:r>
            <a:r>
              <a:rPr lang="en-DE" i="1"/>
              <a:t> </a:t>
            </a:r>
            <a:r>
              <a:rPr lang="en-DE"/>
              <a:t>(infinit)</a:t>
            </a:r>
          </a:p>
          <a:p>
            <a:pPr lvl="1"/>
            <a:r>
              <a:rPr lang="en-DE" i="1"/>
              <a:t>Hast du gut </a:t>
            </a:r>
            <a:r>
              <a:rPr lang="en-DE" b="1" i="1">
                <a:solidFill>
                  <a:srgbClr val="0070C0"/>
                </a:solidFill>
              </a:rPr>
              <a:t>geschlafen</a:t>
            </a:r>
            <a:r>
              <a:rPr lang="en-DE"/>
              <a:t>? (infinit)</a:t>
            </a:r>
          </a:p>
          <a:p>
            <a:pPr lvl="1"/>
            <a:r>
              <a:rPr lang="en-DE" b="1" i="1">
                <a:solidFill>
                  <a:srgbClr val="0070C0"/>
                </a:solidFill>
              </a:rPr>
              <a:t>Schlaf</a:t>
            </a:r>
            <a:r>
              <a:rPr lang="en-DE" i="1"/>
              <a:t> jetzt! </a:t>
            </a:r>
            <a:r>
              <a:rPr lang="en-DE"/>
              <a:t>(infinit)</a:t>
            </a:r>
            <a:endParaRPr lang="en-DE" i="1"/>
          </a:p>
          <a:p>
            <a:endParaRPr lang="en-DE"/>
          </a:p>
          <a:p>
            <a:r>
              <a:rPr lang="en-DE"/>
              <a:t>finite Formen flektieren nach Person, Numerus, Modus und Tempus.</a:t>
            </a:r>
          </a:p>
        </p:txBody>
      </p:sp>
      <p:sp>
        <p:nvSpPr>
          <p:cNvPr id="6" name="Text Placeholder 5">
            <a:extLst>
              <a:ext uri="{FF2B5EF4-FFF2-40B4-BE49-F238E27FC236}">
                <a16:creationId xmlns:a16="http://schemas.microsoft.com/office/drawing/2014/main" id="{3366056C-CE62-A34B-A050-B7748E1B5918}"/>
              </a:ext>
            </a:extLst>
          </p:cNvPr>
          <p:cNvSpPr>
            <a:spLocks noGrp="1"/>
          </p:cNvSpPr>
          <p:nvPr>
            <p:ph type="body" sz="quarter" idx="15"/>
          </p:nvPr>
        </p:nvSpPr>
        <p:spPr/>
        <p:txBody>
          <a:bodyPr/>
          <a:lstStyle/>
          <a:p>
            <a:r>
              <a:rPr lang="en-DE"/>
              <a:t>Finite und infinite Verben</a:t>
            </a:r>
          </a:p>
        </p:txBody>
      </p:sp>
    </p:spTree>
    <p:extLst>
      <p:ext uri="{BB962C8B-B14F-4D97-AF65-F5344CB8AC3E}">
        <p14:creationId xmlns:p14="http://schemas.microsoft.com/office/powerpoint/2010/main" val="803134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5396-528E-E04A-BA91-E06CB7A1A255}"/>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52404C59-9A9A-104F-BD3B-C266D2791C14}"/>
              </a:ext>
            </a:extLst>
          </p:cNvPr>
          <p:cNvSpPr>
            <a:spLocks noGrp="1"/>
          </p:cNvSpPr>
          <p:nvPr>
            <p:ph type="ftr" sz="quarter" idx="11"/>
          </p:nvPr>
        </p:nvSpPr>
        <p:spPr/>
        <p:txBody>
          <a:bodyPr/>
          <a:lstStyle/>
          <a:p>
            <a:r>
              <a:rPr lang="de-DE"/>
              <a:t>(Busch &amp; Stenschke 2018: 208)</a:t>
            </a:r>
          </a:p>
        </p:txBody>
      </p:sp>
      <p:sp>
        <p:nvSpPr>
          <p:cNvPr id="4" name="Slide Number Placeholder 3">
            <a:extLst>
              <a:ext uri="{FF2B5EF4-FFF2-40B4-BE49-F238E27FC236}">
                <a16:creationId xmlns:a16="http://schemas.microsoft.com/office/drawing/2014/main" id="{6E168E70-2DBE-F44A-8508-646512EAE62A}"/>
              </a:ext>
            </a:extLst>
          </p:cNvPr>
          <p:cNvSpPr>
            <a:spLocks noGrp="1"/>
          </p:cNvSpPr>
          <p:nvPr>
            <p:ph type="sldNum" sz="quarter" idx="12"/>
          </p:nvPr>
        </p:nvSpPr>
        <p:spPr/>
        <p:txBody>
          <a:bodyPr/>
          <a:lstStyle/>
          <a:p>
            <a:fld id="{9D195BCC-3514-4B1B-9C18-24F3D67EC549}" type="slidenum">
              <a:rPr lang="de-DE" smtClean="0"/>
              <a:t>39</a:t>
            </a:fld>
            <a:endParaRPr lang="de-DE"/>
          </a:p>
        </p:txBody>
      </p:sp>
      <p:sp>
        <p:nvSpPr>
          <p:cNvPr id="5" name="Text Placeholder 4">
            <a:extLst>
              <a:ext uri="{FF2B5EF4-FFF2-40B4-BE49-F238E27FC236}">
                <a16:creationId xmlns:a16="http://schemas.microsoft.com/office/drawing/2014/main" id="{95C6E2AF-5F0E-9146-A9AF-AC0FCC862507}"/>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60A075CE-2F5E-8740-8142-A1F7F4E651D5}"/>
              </a:ext>
            </a:extLst>
          </p:cNvPr>
          <p:cNvSpPr>
            <a:spLocks noGrp="1"/>
          </p:cNvSpPr>
          <p:nvPr>
            <p:ph type="body" sz="quarter" idx="15"/>
          </p:nvPr>
        </p:nvSpPr>
        <p:spPr/>
        <p:txBody>
          <a:bodyPr/>
          <a:lstStyle/>
          <a:p>
            <a:r>
              <a:rPr lang="en-DE"/>
              <a:t>Semantische "Großklassen" von Verben</a:t>
            </a:r>
          </a:p>
        </p:txBody>
      </p:sp>
      <p:graphicFrame>
        <p:nvGraphicFramePr>
          <p:cNvPr id="8" name="Table 8">
            <a:extLst>
              <a:ext uri="{FF2B5EF4-FFF2-40B4-BE49-F238E27FC236}">
                <a16:creationId xmlns:a16="http://schemas.microsoft.com/office/drawing/2014/main" id="{AF267A1E-8C35-4543-80D5-EBB4A21858BC}"/>
              </a:ext>
            </a:extLst>
          </p:cNvPr>
          <p:cNvGraphicFramePr>
            <a:graphicFrameLocks noGrp="1"/>
          </p:cNvGraphicFramePr>
          <p:nvPr>
            <p:extLst>
              <p:ext uri="{D42A27DB-BD31-4B8C-83A1-F6EECF244321}">
                <p14:modId xmlns:p14="http://schemas.microsoft.com/office/powerpoint/2010/main" val="4091640099"/>
              </p:ext>
            </p:extLst>
          </p:nvPr>
        </p:nvGraphicFramePr>
        <p:xfrm>
          <a:off x="204199" y="1568973"/>
          <a:ext cx="8913966" cy="2931160"/>
        </p:xfrm>
        <a:graphic>
          <a:graphicData uri="http://schemas.openxmlformats.org/drawingml/2006/table">
            <a:tbl>
              <a:tblPr firstCol="1" bandRow="1">
                <a:tableStyleId>{5C22544A-7EE6-4342-B048-85BDC9FD1C3A}</a:tableStyleId>
              </a:tblPr>
              <a:tblGrid>
                <a:gridCol w="2216896">
                  <a:extLst>
                    <a:ext uri="{9D8B030D-6E8A-4147-A177-3AD203B41FA5}">
                      <a16:colId xmlns:a16="http://schemas.microsoft.com/office/drawing/2014/main" val="4198727230"/>
                    </a:ext>
                  </a:extLst>
                </a:gridCol>
                <a:gridCol w="3725748">
                  <a:extLst>
                    <a:ext uri="{9D8B030D-6E8A-4147-A177-3AD203B41FA5}">
                      <a16:colId xmlns:a16="http://schemas.microsoft.com/office/drawing/2014/main" val="2169622487"/>
                    </a:ext>
                  </a:extLst>
                </a:gridCol>
                <a:gridCol w="2971322">
                  <a:extLst>
                    <a:ext uri="{9D8B030D-6E8A-4147-A177-3AD203B41FA5}">
                      <a16:colId xmlns:a16="http://schemas.microsoft.com/office/drawing/2014/main" val="2141374149"/>
                    </a:ext>
                  </a:extLst>
                </a:gridCol>
              </a:tblGrid>
              <a:tr h="370840">
                <a:tc>
                  <a:txBody>
                    <a:bodyPr/>
                    <a:lstStyle/>
                    <a:p>
                      <a:r>
                        <a:rPr lang="en-DE"/>
                        <a:t>inchoativ</a:t>
                      </a:r>
                    </a:p>
                  </a:txBody>
                  <a:tcPr/>
                </a:tc>
                <a:tc>
                  <a:txBody>
                    <a:bodyPr/>
                    <a:lstStyle/>
                    <a:p>
                      <a:r>
                        <a:rPr lang="en-DE"/>
                        <a:t>drücken Beginn eines Geschehens aus</a:t>
                      </a:r>
                    </a:p>
                  </a:txBody>
                  <a:tcPr/>
                </a:tc>
                <a:tc>
                  <a:txBody>
                    <a:bodyPr/>
                    <a:lstStyle/>
                    <a:p>
                      <a:r>
                        <a:rPr lang="en-DE" i="1"/>
                        <a:t>aufbrechen, erblühen</a:t>
                      </a:r>
                    </a:p>
                  </a:txBody>
                  <a:tcPr/>
                </a:tc>
                <a:extLst>
                  <a:ext uri="{0D108BD9-81ED-4DB2-BD59-A6C34878D82A}">
                    <a16:rowId xmlns:a16="http://schemas.microsoft.com/office/drawing/2014/main" val="2039071021"/>
                  </a:ext>
                </a:extLst>
              </a:tr>
              <a:tr h="370840">
                <a:tc>
                  <a:txBody>
                    <a:bodyPr/>
                    <a:lstStyle/>
                    <a:p>
                      <a:r>
                        <a:rPr lang="en-DE"/>
                        <a:t>resultativ</a:t>
                      </a:r>
                    </a:p>
                  </a:txBody>
                  <a:tcPr/>
                </a:tc>
                <a:tc>
                  <a:txBody>
                    <a:bodyPr/>
                    <a:lstStyle/>
                    <a:p>
                      <a:r>
                        <a:rPr lang="en-DE"/>
                        <a:t>drücken das Ende eines Geschehens aus</a:t>
                      </a:r>
                    </a:p>
                  </a:txBody>
                  <a:tcPr/>
                </a:tc>
                <a:tc>
                  <a:txBody>
                    <a:bodyPr/>
                    <a:lstStyle/>
                    <a:p>
                      <a:r>
                        <a:rPr lang="en-DE" i="1"/>
                        <a:t>ankommen, verblühen</a:t>
                      </a:r>
                    </a:p>
                  </a:txBody>
                  <a:tcPr/>
                </a:tc>
                <a:extLst>
                  <a:ext uri="{0D108BD9-81ED-4DB2-BD59-A6C34878D82A}">
                    <a16:rowId xmlns:a16="http://schemas.microsoft.com/office/drawing/2014/main" val="1159277766"/>
                  </a:ext>
                </a:extLst>
              </a:tr>
              <a:tr h="370840">
                <a:tc>
                  <a:txBody>
                    <a:bodyPr/>
                    <a:lstStyle/>
                    <a:p>
                      <a:r>
                        <a:rPr lang="en-DE"/>
                        <a:t>durativ</a:t>
                      </a:r>
                    </a:p>
                  </a:txBody>
                  <a:tcPr/>
                </a:tc>
                <a:tc>
                  <a:txBody>
                    <a:bodyPr/>
                    <a:lstStyle/>
                    <a:p>
                      <a:r>
                        <a:rPr lang="en-DE"/>
                        <a:t>drücken Andauern eines Geschehens aus</a:t>
                      </a:r>
                    </a:p>
                  </a:txBody>
                  <a:tcPr/>
                </a:tc>
                <a:tc>
                  <a:txBody>
                    <a:bodyPr/>
                    <a:lstStyle/>
                    <a:p>
                      <a:r>
                        <a:rPr lang="en-DE" i="1"/>
                        <a:t>bleiben, blühen</a:t>
                      </a:r>
                    </a:p>
                  </a:txBody>
                  <a:tcPr/>
                </a:tc>
                <a:extLst>
                  <a:ext uri="{0D108BD9-81ED-4DB2-BD59-A6C34878D82A}">
                    <a16:rowId xmlns:a16="http://schemas.microsoft.com/office/drawing/2014/main" val="4275486594"/>
                  </a:ext>
                </a:extLst>
              </a:tr>
              <a:tr h="370840">
                <a:tc>
                  <a:txBody>
                    <a:bodyPr/>
                    <a:lstStyle/>
                    <a:p>
                      <a:r>
                        <a:rPr lang="en-DE"/>
                        <a:t>iterativ</a:t>
                      </a:r>
                    </a:p>
                  </a:txBody>
                  <a:tcPr/>
                </a:tc>
                <a:tc>
                  <a:txBody>
                    <a:bodyPr/>
                    <a:lstStyle/>
                    <a:p>
                      <a:r>
                        <a:rPr lang="en-DE"/>
                        <a:t>drücken stetige Wiederholung aus</a:t>
                      </a:r>
                    </a:p>
                  </a:txBody>
                  <a:tcPr/>
                </a:tc>
                <a:tc>
                  <a:txBody>
                    <a:bodyPr/>
                    <a:lstStyle/>
                    <a:p>
                      <a:r>
                        <a:rPr lang="en-DE" i="1"/>
                        <a:t>schaukeln, zittern</a:t>
                      </a:r>
                    </a:p>
                  </a:txBody>
                  <a:tcPr/>
                </a:tc>
                <a:extLst>
                  <a:ext uri="{0D108BD9-81ED-4DB2-BD59-A6C34878D82A}">
                    <a16:rowId xmlns:a16="http://schemas.microsoft.com/office/drawing/2014/main" val="3874281263"/>
                  </a:ext>
                </a:extLst>
              </a:tr>
              <a:tr h="370840">
                <a:tc>
                  <a:txBody>
                    <a:bodyPr/>
                    <a:lstStyle/>
                    <a:p>
                      <a:r>
                        <a:rPr lang="en-DE"/>
                        <a:t>intensiv / diminutiv-intensiv</a:t>
                      </a:r>
                    </a:p>
                  </a:txBody>
                  <a:tcPr/>
                </a:tc>
                <a:tc>
                  <a:txBody>
                    <a:bodyPr/>
                    <a:lstStyle/>
                    <a:p>
                      <a:r>
                        <a:rPr lang="en-DE"/>
                        <a:t>drücken schwächere, aber dafür andauernde Intensität aus</a:t>
                      </a:r>
                    </a:p>
                  </a:txBody>
                  <a:tcPr/>
                </a:tc>
                <a:tc>
                  <a:txBody>
                    <a:bodyPr/>
                    <a:lstStyle/>
                    <a:p>
                      <a:r>
                        <a:rPr lang="en-DE" i="1"/>
                        <a:t>lächeln, kränkeln, hüsteln</a:t>
                      </a:r>
                    </a:p>
                  </a:txBody>
                  <a:tcPr/>
                </a:tc>
                <a:extLst>
                  <a:ext uri="{0D108BD9-81ED-4DB2-BD59-A6C34878D82A}">
                    <a16:rowId xmlns:a16="http://schemas.microsoft.com/office/drawing/2014/main" val="3824740323"/>
                  </a:ext>
                </a:extLst>
              </a:tr>
            </a:tbl>
          </a:graphicData>
        </a:graphic>
      </p:graphicFrame>
    </p:spTree>
    <p:extLst>
      <p:ext uri="{BB962C8B-B14F-4D97-AF65-F5344CB8AC3E}">
        <p14:creationId xmlns:p14="http://schemas.microsoft.com/office/powerpoint/2010/main" val="153176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4</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B2F0ABE-F674-4049-863C-C477E784B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536" y="2070869"/>
            <a:ext cx="1957540" cy="2643739"/>
          </a:xfrm>
          <a:prstGeom prst="ellipse">
            <a:avLst/>
          </a:prstGeom>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0FEE1E49-B8A1-B649-A598-C101D7281A80}"/>
              </a:ext>
            </a:extLst>
          </p:cNvPr>
          <p:cNvSpPr>
            <a:spLocks noGrp="1"/>
          </p:cNvSpPr>
          <p:nvPr>
            <p:ph type="body" sz="quarter" idx="14"/>
          </p:nvPr>
        </p:nvSpPr>
        <p:spPr>
          <a:xfrm>
            <a:off x="1708911" y="1711672"/>
            <a:ext cx="5671401" cy="3311525"/>
          </a:xfrm>
        </p:spPr>
        <p:txBody>
          <a:bodyPr/>
          <a:lstStyle/>
          <a:p>
            <a:r>
              <a:rPr lang="en-DE">
                <a:solidFill>
                  <a:srgbClr val="0070C0"/>
                </a:solidFill>
              </a:rPr>
              <a:t>Sinn</a:t>
            </a:r>
            <a:r>
              <a:rPr lang="en-DE"/>
              <a:t>: Art des Gegebenseins</a:t>
            </a:r>
          </a:p>
          <a:p>
            <a:endParaRPr lang="en-DE"/>
          </a:p>
          <a:p>
            <a:pPr marL="0" indent="0" algn="ctr">
              <a:buNone/>
            </a:pPr>
            <a:r>
              <a:rPr lang="en-DE" i="1"/>
              <a:t>Abendstern ≠ Morgenstern</a:t>
            </a:r>
          </a:p>
          <a:p>
            <a:endParaRPr lang="en-DE"/>
          </a:p>
          <a:p>
            <a:r>
              <a:rPr lang="en-DE">
                <a:solidFill>
                  <a:srgbClr val="00B050"/>
                </a:solidFill>
              </a:rPr>
              <a:t>Bedeutung</a:t>
            </a:r>
            <a:r>
              <a:rPr lang="en-DE"/>
              <a:t>: das Bezeichnete selbst (in der Terminologie der </a:t>
            </a:r>
            <a:r>
              <a:rPr lang="en-DE" u="sng"/>
              <a:t>heutigen Semantik</a:t>
            </a:r>
            <a:r>
              <a:rPr lang="en-DE"/>
              <a:t>: Referenz)</a:t>
            </a:r>
          </a:p>
          <a:p>
            <a:endParaRPr lang="en-DE"/>
          </a:p>
          <a:p>
            <a:pPr marL="0" indent="0" algn="ctr">
              <a:buNone/>
            </a:pPr>
            <a:r>
              <a:rPr lang="en-DE" i="1"/>
              <a:t>Abensstern = Morgenstern</a:t>
            </a:r>
          </a:p>
          <a:p>
            <a:endParaRPr lang="en-DE" i="1"/>
          </a:p>
        </p:txBody>
      </p:sp>
      <p:pic>
        <p:nvPicPr>
          <p:cNvPr id="5122" name="Picture 2" descr="Sign, Caution, Warning, Danger, Safety, Hazard, Risk">
            <a:extLst>
              <a:ext uri="{FF2B5EF4-FFF2-40B4-BE49-F238E27FC236}">
                <a16:creationId xmlns:a16="http://schemas.microsoft.com/office/drawing/2014/main" id="{2857F3B1-44E1-314D-834F-8A16E03AAC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3339" y="2607365"/>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3E0EB-798D-1B42-8448-84FCFCEDCD44}"/>
              </a:ext>
            </a:extLst>
          </p:cNvPr>
          <p:cNvSpPr txBox="1"/>
          <p:nvPr/>
        </p:nvSpPr>
        <p:spPr>
          <a:xfrm>
            <a:off x="7380312" y="3727053"/>
            <a:ext cx="1708911" cy="508088"/>
          </a:xfrm>
          <a:prstGeom prst="rect">
            <a:avLst/>
          </a:prstGeom>
          <a:noFill/>
        </p:spPr>
        <p:txBody>
          <a:bodyPr wrap="square" rtlCol="0">
            <a:spAutoFit/>
          </a:bodyPr>
          <a:lstStyle/>
          <a:p>
            <a:pPr algn="ctr"/>
            <a:r>
              <a:rPr lang="en-DE" dirty="0" err="1">
                <a:solidFill>
                  <a:srgbClr val="C00000"/>
                </a:solidFill>
                <a:latin typeface="Ink Free" panose="03080402000500000000" pitchFamily="66" charset="0"/>
              </a:rPr>
              <a:t>anderer Bedeutungsbegriff!</a:t>
            </a:r>
          </a:p>
        </p:txBody>
      </p:sp>
    </p:spTree>
    <p:extLst>
      <p:ext uri="{BB962C8B-B14F-4D97-AF65-F5344CB8AC3E}">
        <p14:creationId xmlns:p14="http://schemas.microsoft.com/office/powerpoint/2010/main" val="3113257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6FEC-7C52-3E4D-B01F-8F2455E3ED79}"/>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DD451B45-1B72-4042-90D9-2F109C55E4A8}"/>
              </a:ext>
            </a:extLst>
          </p:cNvPr>
          <p:cNvSpPr>
            <a:spLocks noGrp="1"/>
          </p:cNvSpPr>
          <p:nvPr>
            <p:ph type="ftr" sz="quarter" idx="11"/>
          </p:nvPr>
        </p:nvSpPr>
        <p:spPr/>
        <p:txBody>
          <a:bodyPr/>
          <a:lstStyle/>
          <a:p>
            <a:r>
              <a:rPr lang="en-US"/>
              <a:t>(modifiziert nach Flick 2016; dort nach Vendler 1957, 1967)</a:t>
            </a:r>
          </a:p>
        </p:txBody>
      </p:sp>
      <p:sp>
        <p:nvSpPr>
          <p:cNvPr id="4" name="Slide Number Placeholder 3">
            <a:extLst>
              <a:ext uri="{FF2B5EF4-FFF2-40B4-BE49-F238E27FC236}">
                <a16:creationId xmlns:a16="http://schemas.microsoft.com/office/drawing/2014/main" id="{33909A79-F32F-FA4C-A9C6-E7A428E443EA}"/>
              </a:ext>
            </a:extLst>
          </p:cNvPr>
          <p:cNvSpPr>
            <a:spLocks noGrp="1"/>
          </p:cNvSpPr>
          <p:nvPr>
            <p:ph type="sldNum" sz="quarter" idx="12"/>
          </p:nvPr>
        </p:nvSpPr>
        <p:spPr/>
        <p:txBody>
          <a:bodyPr/>
          <a:lstStyle/>
          <a:p>
            <a:fld id="{9D195BCC-3514-4B1B-9C18-24F3D67EC549}" type="slidenum">
              <a:rPr lang="de-DE" smtClean="0"/>
              <a:t>40</a:t>
            </a:fld>
            <a:endParaRPr lang="de-DE"/>
          </a:p>
        </p:txBody>
      </p:sp>
      <p:sp>
        <p:nvSpPr>
          <p:cNvPr id="5" name="Text Placeholder 4">
            <a:extLst>
              <a:ext uri="{FF2B5EF4-FFF2-40B4-BE49-F238E27FC236}">
                <a16:creationId xmlns:a16="http://schemas.microsoft.com/office/drawing/2014/main" id="{F7A0BF54-FBB1-3D45-A06B-BF1E3ECEB20F}"/>
              </a:ext>
            </a:extLst>
          </p:cNvPr>
          <p:cNvSpPr>
            <a:spLocks noGrp="1"/>
          </p:cNvSpPr>
          <p:nvPr>
            <p:ph type="body" sz="quarter" idx="14"/>
          </p:nvPr>
        </p:nvSpPr>
        <p:spPr/>
        <p:txBody>
          <a:bodyPr/>
          <a:lstStyle/>
          <a:p>
            <a:r>
              <a:rPr lang="en-DE"/>
              <a:t>atelische Verben: kein inhärenter Endpunkt, z.B. </a:t>
            </a:r>
            <a:r>
              <a:rPr lang="en-DE" i="1"/>
              <a:t>schlafen</a:t>
            </a:r>
            <a:endParaRPr lang="en-DE"/>
          </a:p>
          <a:p>
            <a:r>
              <a:rPr lang="en-DE"/>
              <a:t>telische Verben: inhärenter Endpunkt, z.B. </a:t>
            </a:r>
            <a:r>
              <a:rPr lang="en-DE" i="1"/>
              <a:t>besteigen</a:t>
            </a:r>
            <a:endParaRPr lang="en-DE"/>
          </a:p>
          <a:p>
            <a:endParaRPr lang="en-DE"/>
          </a:p>
          <a:p>
            <a:endParaRPr lang="en-DE"/>
          </a:p>
        </p:txBody>
      </p:sp>
      <p:sp>
        <p:nvSpPr>
          <p:cNvPr id="6" name="Text Placeholder 5">
            <a:extLst>
              <a:ext uri="{FF2B5EF4-FFF2-40B4-BE49-F238E27FC236}">
                <a16:creationId xmlns:a16="http://schemas.microsoft.com/office/drawing/2014/main" id="{C56BBFD1-C5E4-1148-BC47-58454D375254}"/>
              </a:ext>
            </a:extLst>
          </p:cNvPr>
          <p:cNvSpPr>
            <a:spLocks noGrp="1"/>
          </p:cNvSpPr>
          <p:nvPr>
            <p:ph type="body" sz="quarter" idx="15"/>
          </p:nvPr>
        </p:nvSpPr>
        <p:spPr/>
        <p:txBody>
          <a:bodyPr/>
          <a:lstStyle/>
          <a:p>
            <a:r>
              <a:rPr lang="en-DE"/>
              <a:t>Aktionsarten</a:t>
            </a:r>
          </a:p>
        </p:txBody>
      </p:sp>
      <p:graphicFrame>
        <p:nvGraphicFramePr>
          <p:cNvPr id="7" name="Content Placeholder 4">
            <a:extLst>
              <a:ext uri="{FF2B5EF4-FFF2-40B4-BE49-F238E27FC236}">
                <a16:creationId xmlns:a16="http://schemas.microsoft.com/office/drawing/2014/main" id="{9EDF0090-67C0-9849-B593-EE4BC01C2DB1}"/>
              </a:ext>
            </a:extLst>
          </p:cNvPr>
          <p:cNvGraphicFramePr>
            <a:graphicFrameLocks/>
          </p:cNvGraphicFramePr>
          <p:nvPr>
            <p:extLst>
              <p:ext uri="{D42A27DB-BD31-4B8C-83A1-F6EECF244321}">
                <p14:modId xmlns:p14="http://schemas.microsoft.com/office/powerpoint/2010/main" val="2626063036"/>
              </p:ext>
            </p:extLst>
          </p:nvPr>
        </p:nvGraphicFramePr>
        <p:xfrm>
          <a:off x="383099" y="2363677"/>
          <a:ext cx="8568953" cy="2493600"/>
        </p:xfrm>
        <a:graphic>
          <a:graphicData uri="http://schemas.openxmlformats.org/drawingml/2006/table">
            <a:tbl>
              <a:tblPr firstRow="1" bandRow="1">
                <a:tableStyleId>{073A0DAA-6AF3-43AB-8588-CEC1D06C72B9}</a:tableStyleId>
              </a:tblPr>
              <a:tblGrid>
                <a:gridCol w="1512168">
                  <a:extLst>
                    <a:ext uri="{9D8B030D-6E8A-4147-A177-3AD203B41FA5}">
                      <a16:colId xmlns:a16="http://schemas.microsoft.com/office/drawing/2014/main" val="3506500887"/>
                    </a:ext>
                  </a:extLst>
                </a:gridCol>
                <a:gridCol w="1008112">
                  <a:extLst>
                    <a:ext uri="{9D8B030D-6E8A-4147-A177-3AD203B41FA5}">
                      <a16:colId xmlns:a16="http://schemas.microsoft.com/office/drawing/2014/main" val="307731059"/>
                    </a:ext>
                  </a:extLst>
                </a:gridCol>
                <a:gridCol w="936104">
                  <a:extLst>
                    <a:ext uri="{9D8B030D-6E8A-4147-A177-3AD203B41FA5}">
                      <a16:colId xmlns:a16="http://schemas.microsoft.com/office/drawing/2014/main" val="3222494484"/>
                    </a:ext>
                  </a:extLst>
                </a:gridCol>
                <a:gridCol w="936104">
                  <a:extLst>
                    <a:ext uri="{9D8B030D-6E8A-4147-A177-3AD203B41FA5}">
                      <a16:colId xmlns:a16="http://schemas.microsoft.com/office/drawing/2014/main" val="2491829984"/>
                    </a:ext>
                  </a:extLst>
                </a:gridCol>
                <a:gridCol w="1823383">
                  <a:extLst>
                    <a:ext uri="{9D8B030D-6E8A-4147-A177-3AD203B41FA5}">
                      <a16:colId xmlns:a16="http://schemas.microsoft.com/office/drawing/2014/main" val="1748477"/>
                    </a:ext>
                  </a:extLst>
                </a:gridCol>
                <a:gridCol w="2353082">
                  <a:extLst>
                    <a:ext uri="{9D8B030D-6E8A-4147-A177-3AD203B41FA5}">
                      <a16:colId xmlns:a16="http://schemas.microsoft.com/office/drawing/2014/main" val="1668596745"/>
                    </a:ext>
                  </a:extLst>
                </a:gridCol>
              </a:tblGrid>
              <a:tr h="360000">
                <a:tc>
                  <a:txBody>
                    <a:bodyPr/>
                    <a:lstStyle/>
                    <a:p>
                      <a:r>
                        <a:rPr lang="en-US" sz="1400"/>
                        <a:t>Verbklasse</a:t>
                      </a:r>
                    </a:p>
                  </a:txBody>
                  <a:tcPr/>
                </a:tc>
                <a:tc>
                  <a:txBody>
                    <a:bodyPr/>
                    <a:lstStyle/>
                    <a:p>
                      <a:r>
                        <a:rPr lang="en-US" sz="1400"/>
                        <a:t>durativ</a:t>
                      </a:r>
                    </a:p>
                  </a:txBody>
                  <a:tcPr/>
                </a:tc>
                <a:tc>
                  <a:txBody>
                    <a:bodyPr/>
                    <a:lstStyle/>
                    <a:p>
                      <a:r>
                        <a:rPr lang="en-US" sz="1400"/>
                        <a:t>dynam.</a:t>
                      </a:r>
                    </a:p>
                  </a:txBody>
                  <a:tcPr/>
                </a:tc>
                <a:tc>
                  <a:txBody>
                    <a:bodyPr/>
                    <a:lstStyle/>
                    <a:p>
                      <a:r>
                        <a:rPr lang="en-US" sz="1400"/>
                        <a:t>telisch</a:t>
                      </a:r>
                    </a:p>
                  </a:txBody>
                  <a:tcPr/>
                </a:tc>
                <a:tc>
                  <a:txBody>
                    <a:bodyPr/>
                    <a:lstStyle/>
                    <a:p>
                      <a:r>
                        <a:rPr lang="en-US" sz="1400"/>
                        <a:t>Beispiele</a:t>
                      </a:r>
                    </a:p>
                  </a:txBody>
                  <a:tcPr/>
                </a:tc>
                <a:tc>
                  <a:txBody>
                    <a:bodyPr/>
                    <a:lstStyle/>
                    <a:p>
                      <a:r>
                        <a:rPr lang="en-US" sz="1400"/>
                        <a:t>Periphrase</a:t>
                      </a:r>
                    </a:p>
                  </a:txBody>
                  <a:tcPr/>
                </a:tc>
                <a:extLst>
                  <a:ext uri="{0D108BD9-81ED-4DB2-BD59-A6C34878D82A}">
                    <a16:rowId xmlns:a16="http://schemas.microsoft.com/office/drawing/2014/main" val="981468477"/>
                  </a:ext>
                </a:extLst>
              </a:tr>
              <a:tr h="360000">
                <a:tc>
                  <a:txBody>
                    <a:bodyPr/>
                    <a:lstStyle/>
                    <a:p>
                      <a:pPr algn="ctr"/>
                      <a:r>
                        <a:rPr lang="en-US" sz="1400"/>
                        <a:t>Achievement</a:t>
                      </a:r>
                    </a:p>
                  </a:txBody>
                  <a:tcPr anchor="ctr"/>
                </a:tc>
                <a:tc>
                  <a:txBody>
                    <a:bodyPr/>
                    <a:lstStyle/>
                    <a:p>
                      <a:pPr algn="ctr"/>
                      <a:r>
                        <a:rPr lang="en-US" sz="1800"/>
                        <a:t>–</a:t>
                      </a:r>
                    </a:p>
                  </a:txBody>
                  <a:tcPr anchor="ctr"/>
                </a:tc>
                <a:tc>
                  <a:txBody>
                    <a:bodyPr/>
                    <a:lstStyle/>
                    <a:p>
                      <a:pPr algn="ctr"/>
                      <a:r>
                        <a:rPr lang="en-US" sz="1800" b="1"/>
                        <a:t>+</a:t>
                      </a:r>
                    </a:p>
                  </a:txBody>
                  <a:tcPr anchor="ctr"/>
                </a:tc>
                <a:tc>
                  <a:txBody>
                    <a:bodyPr/>
                    <a:lstStyle/>
                    <a:p>
                      <a:pPr algn="ctr"/>
                      <a:r>
                        <a:rPr lang="en-US" sz="1800" b="1"/>
                        <a:t>+</a:t>
                      </a:r>
                    </a:p>
                  </a:txBody>
                  <a:tcPr anchor="ctr"/>
                </a:tc>
                <a:tc>
                  <a:txBody>
                    <a:bodyPr/>
                    <a:lstStyle/>
                    <a:p>
                      <a:pPr algn="ctr"/>
                      <a:r>
                        <a:rPr lang="en-US" sz="1400" i="1"/>
                        <a:t>aufwachen, finden, sterben</a:t>
                      </a:r>
                    </a:p>
                  </a:txBody>
                  <a:tcPr anchor="ctr"/>
                </a:tc>
                <a:tc>
                  <a:txBody>
                    <a:bodyPr/>
                    <a:lstStyle/>
                    <a:p>
                      <a:pPr algn="ctr"/>
                      <a:r>
                        <a:rPr lang="en-US" sz="1400"/>
                        <a:t>Unmittelbarer Zustandswechsel</a:t>
                      </a:r>
                    </a:p>
                  </a:txBody>
                  <a:tcPr anchor="ctr"/>
                </a:tc>
                <a:extLst>
                  <a:ext uri="{0D108BD9-81ED-4DB2-BD59-A6C34878D82A}">
                    <a16:rowId xmlns:a16="http://schemas.microsoft.com/office/drawing/2014/main" val="3221142244"/>
                  </a:ext>
                </a:extLst>
              </a:tr>
              <a:tr h="360000">
                <a:tc>
                  <a:txBody>
                    <a:bodyPr/>
                    <a:lstStyle/>
                    <a:p>
                      <a:pPr algn="ctr"/>
                      <a:r>
                        <a:rPr lang="en-US" sz="1400"/>
                        <a:t>Accomplish-ment</a:t>
                      </a:r>
                    </a:p>
                  </a:txBody>
                  <a:tcPr anchor="ctr"/>
                </a:tc>
                <a:tc>
                  <a:txBody>
                    <a:bodyPr/>
                    <a:lstStyle/>
                    <a:p>
                      <a:pPr algn="ctr"/>
                      <a:r>
                        <a:rPr lang="en-US" sz="1800" b="1"/>
                        <a:t>+</a:t>
                      </a:r>
                    </a:p>
                  </a:txBody>
                  <a:tcPr anchor="ctr"/>
                </a:tc>
                <a:tc>
                  <a:txBody>
                    <a:bodyPr/>
                    <a:lstStyle/>
                    <a:p>
                      <a:pPr algn="ctr"/>
                      <a:r>
                        <a:rPr lang="en-US" sz="1800" b="1"/>
                        <a:t>+</a:t>
                      </a:r>
                    </a:p>
                  </a:txBody>
                  <a:tcPr anchor="ctr"/>
                </a:tc>
                <a:tc>
                  <a:txBody>
                    <a:bodyPr/>
                    <a:lstStyle/>
                    <a:p>
                      <a:pPr algn="ctr"/>
                      <a:r>
                        <a:rPr lang="en-US" sz="1800" b="1"/>
                        <a:t>+</a:t>
                      </a:r>
                    </a:p>
                  </a:txBody>
                  <a:tcPr anchor="ctr"/>
                </a:tc>
                <a:tc>
                  <a:txBody>
                    <a:bodyPr/>
                    <a:lstStyle/>
                    <a:p>
                      <a:pPr algn="ctr"/>
                      <a:r>
                        <a:rPr lang="en-US" sz="1400" i="1"/>
                        <a:t>ein Bild malen, absterben, sinken</a:t>
                      </a:r>
                    </a:p>
                  </a:txBody>
                  <a:tcPr anchor="ctr"/>
                </a:tc>
                <a:tc>
                  <a:txBody>
                    <a:bodyPr/>
                    <a:lstStyle/>
                    <a:p>
                      <a:pPr algn="ctr"/>
                      <a:r>
                        <a:rPr lang="en-US" sz="1400"/>
                        <a:t>allmählich sich vollziehender Zustandswechsel</a:t>
                      </a:r>
                    </a:p>
                  </a:txBody>
                  <a:tcPr anchor="ctr"/>
                </a:tc>
                <a:extLst>
                  <a:ext uri="{0D108BD9-81ED-4DB2-BD59-A6C34878D82A}">
                    <a16:rowId xmlns:a16="http://schemas.microsoft.com/office/drawing/2014/main" val="257886671"/>
                  </a:ext>
                </a:extLst>
              </a:tr>
              <a:tr h="360000">
                <a:tc>
                  <a:txBody>
                    <a:bodyPr/>
                    <a:lstStyle/>
                    <a:p>
                      <a:pPr algn="ctr"/>
                      <a:r>
                        <a:rPr lang="en-US" sz="1400"/>
                        <a:t>Activity</a:t>
                      </a:r>
                    </a:p>
                  </a:txBody>
                  <a:tcPr anchor="ctr"/>
                </a:tc>
                <a:tc>
                  <a:txBody>
                    <a:bodyPr/>
                    <a:lstStyle/>
                    <a:p>
                      <a:pPr algn="ctr"/>
                      <a:r>
                        <a:rPr lang="en-US" sz="1800" b="1"/>
                        <a:t>+</a:t>
                      </a:r>
                    </a:p>
                  </a:txBody>
                  <a:tcPr anchor="ctr"/>
                </a:tc>
                <a:tc>
                  <a:txBody>
                    <a:bodyPr/>
                    <a:lstStyle/>
                    <a:p>
                      <a:pPr algn="ctr"/>
                      <a:r>
                        <a:rPr lang="en-US" sz="1800" b="1"/>
                        <a:t>+</a:t>
                      </a:r>
                    </a:p>
                  </a:txBody>
                  <a:tcPr anchor="ctr"/>
                </a:tc>
                <a:tc>
                  <a:txBody>
                    <a:bodyPr/>
                    <a:lstStyle/>
                    <a:p>
                      <a:pPr algn="ctr"/>
                      <a:r>
                        <a:rPr lang="en-US" sz="1800"/>
                        <a:t>–</a:t>
                      </a:r>
                    </a:p>
                  </a:txBody>
                  <a:tcPr anchor="ctr"/>
                </a:tc>
                <a:tc>
                  <a:txBody>
                    <a:bodyPr/>
                    <a:lstStyle/>
                    <a:p>
                      <a:pPr algn="ctr"/>
                      <a:r>
                        <a:rPr lang="en-US" sz="1400" i="1"/>
                        <a:t>lesen, schwimmen, überlegen</a:t>
                      </a:r>
                    </a:p>
                  </a:txBody>
                  <a:tcPr anchor="ctr"/>
                </a:tc>
                <a:tc>
                  <a:txBody>
                    <a:bodyPr/>
                    <a:lstStyle/>
                    <a:p>
                      <a:pPr algn="ctr"/>
                      <a:r>
                        <a:rPr lang="en-US" sz="1400"/>
                        <a:t>Länger andauernde Tätigkeit, Handlung</a:t>
                      </a:r>
                    </a:p>
                  </a:txBody>
                  <a:tcPr anchor="ctr"/>
                </a:tc>
                <a:extLst>
                  <a:ext uri="{0D108BD9-81ED-4DB2-BD59-A6C34878D82A}">
                    <a16:rowId xmlns:a16="http://schemas.microsoft.com/office/drawing/2014/main" val="1696232766"/>
                  </a:ext>
                </a:extLst>
              </a:tr>
              <a:tr h="360000">
                <a:tc>
                  <a:txBody>
                    <a:bodyPr/>
                    <a:lstStyle/>
                    <a:p>
                      <a:pPr algn="ctr"/>
                      <a:r>
                        <a:rPr lang="en-US" sz="1400"/>
                        <a:t>State</a:t>
                      </a:r>
                    </a:p>
                  </a:txBody>
                  <a:tcPr anchor="ctr"/>
                </a:tc>
                <a:tc>
                  <a:txBody>
                    <a:bodyPr/>
                    <a:lstStyle/>
                    <a:p>
                      <a:pPr algn="ctr"/>
                      <a:r>
                        <a:rPr lang="en-US" sz="1800" b="1"/>
                        <a:t>+</a:t>
                      </a:r>
                    </a:p>
                  </a:txBody>
                  <a:tcPr anchor="ctr"/>
                </a:tc>
                <a:tc>
                  <a:txBody>
                    <a:bodyPr/>
                    <a:lstStyle/>
                    <a:p>
                      <a:pPr algn="ctr"/>
                      <a:r>
                        <a:rPr lang="en-US" sz="1800"/>
                        <a:t>–</a:t>
                      </a:r>
                    </a:p>
                  </a:txBody>
                  <a:tcPr anchor="ctr"/>
                </a:tc>
                <a:tc>
                  <a:txBody>
                    <a:bodyPr/>
                    <a:lstStyle/>
                    <a:p>
                      <a:pPr algn="ctr"/>
                      <a:r>
                        <a:rPr lang="en-US" sz="1800"/>
                        <a:t>–</a:t>
                      </a:r>
                    </a:p>
                  </a:txBody>
                  <a:tcPr anchor="ctr"/>
                </a:tc>
                <a:tc>
                  <a:txBody>
                    <a:bodyPr/>
                    <a:lstStyle/>
                    <a:p>
                      <a:pPr algn="ctr"/>
                      <a:r>
                        <a:rPr lang="en-US" sz="1400" i="1"/>
                        <a:t>wissen, haben</a:t>
                      </a:r>
                    </a:p>
                  </a:txBody>
                  <a:tcPr anchor="ctr"/>
                </a:tc>
                <a:tc>
                  <a:txBody>
                    <a:bodyPr/>
                    <a:lstStyle/>
                    <a:p>
                      <a:pPr algn="ctr"/>
                      <a:r>
                        <a:rPr lang="en-US" sz="1400"/>
                        <a:t>Andauernder Zustand</a:t>
                      </a:r>
                    </a:p>
                  </a:txBody>
                  <a:tcPr anchor="ctr"/>
                </a:tc>
                <a:extLst>
                  <a:ext uri="{0D108BD9-81ED-4DB2-BD59-A6C34878D82A}">
                    <a16:rowId xmlns:a16="http://schemas.microsoft.com/office/drawing/2014/main" val="2428926472"/>
                  </a:ext>
                </a:extLst>
              </a:tr>
            </a:tbl>
          </a:graphicData>
        </a:graphic>
      </p:graphicFrame>
    </p:spTree>
    <p:extLst>
      <p:ext uri="{BB962C8B-B14F-4D97-AF65-F5344CB8AC3E}">
        <p14:creationId xmlns:p14="http://schemas.microsoft.com/office/powerpoint/2010/main" val="3972026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111C-0A8E-0D4F-AE7A-033D7D25004E}"/>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BB6DBA70-58E2-D441-AE1F-34862DADC84E}"/>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B7BD161-294F-C149-B4EE-F5CE4CD92408}"/>
              </a:ext>
            </a:extLst>
          </p:cNvPr>
          <p:cNvSpPr>
            <a:spLocks noGrp="1"/>
          </p:cNvSpPr>
          <p:nvPr>
            <p:ph type="sldNum" sz="quarter" idx="12"/>
          </p:nvPr>
        </p:nvSpPr>
        <p:spPr/>
        <p:txBody>
          <a:bodyPr/>
          <a:lstStyle/>
          <a:p>
            <a:fld id="{9D195BCC-3514-4B1B-9C18-24F3D67EC549}" type="slidenum">
              <a:rPr lang="de-DE" smtClean="0"/>
              <a:t>41</a:t>
            </a:fld>
            <a:endParaRPr lang="de-DE"/>
          </a:p>
        </p:txBody>
      </p:sp>
      <p:sp>
        <p:nvSpPr>
          <p:cNvPr id="5" name="Text Placeholder 4">
            <a:extLst>
              <a:ext uri="{FF2B5EF4-FFF2-40B4-BE49-F238E27FC236}">
                <a16:creationId xmlns:a16="http://schemas.microsoft.com/office/drawing/2014/main" id="{B6004C1E-F0D0-B44A-8633-D4D33652216C}"/>
              </a:ext>
            </a:extLst>
          </p:cNvPr>
          <p:cNvSpPr>
            <a:spLocks noGrp="1"/>
          </p:cNvSpPr>
          <p:nvPr>
            <p:ph type="body" sz="quarter" idx="14"/>
          </p:nvPr>
        </p:nvSpPr>
        <p:spPr/>
        <p:txBody>
          <a:bodyPr/>
          <a:lstStyle/>
          <a:p>
            <a:r>
              <a:rPr lang="en-DE"/>
              <a:t>Tempus – Aspekt – Modus (TAM) als zentrale Verbkategorien</a:t>
            </a:r>
          </a:p>
          <a:p>
            <a:r>
              <a:rPr lang="en-DE"/>
              <a:t>Tempus und Modus sind im Deutschen grammatikalisiert, es gibt jedoch keine grammatikalisierte Aspektkategorie</a:t>
            </a:r>
          </a:p>
          <a:p>
            <a:r>
              <a:rPr lang="en-DE"/>
              <a:t>daher betrachten wir zunächst </a:t>
            </a:r>
            <a:r>
              <a:rPr lang="en-DE" b="1"/>
              <a:t>Tempus </a:t>
            </a:r>
            <a:r>
              <a:rPr lang="en-DE"/>
              <a:t>und </a:t>
            </a:r>
            <a:r>
              <a:rPr lang="en-DE" b="1"/>
              <a:t>Modus</a:t>
            </a:r>
            <a:endParaRPr lang="en-DE"/>
          </a:p>
        </p:txBody>
      </p:sp>
      <p:sp>
        <p:nvSpPr>
          <p:cNvPr id="6" name="Text Placeholder 5">
            <a:extLst>
              <a:ext uri="{FF2B5EF4-FFF2-40B4-BE49-F238E27FC236}">
                <a16:creationId xmlns:a16="http://schemas.microsoft.com/office/drawing/2014/main" id="{4749167D-981B-2344-9704-A340EE17F679}"/>
              </a:ext>
            </a:extLst>
          </p:cNvPr>
          <p:cNvSpPr>
            <a:spLocks noGrp="1"/>
          </p:cNvSpPr>
          <p:nvPr>
            <p:ph type="body" sz="quarter" idx="15"/>
          </p:nvPr>
        </p:nvSpPr>
        <p:spPr/>
        <p:txBody>
          <a:bodyPr/>
          <a:lstStyle/>
          <a:p>
            <a:r>
              <a:rPr lang="en-DE"/>
              <a:t>Flexion</a:t>
            </a:r>
          </a:p>
        </p:txBody>
      </p:sp>
    </p:spTree>
    <p:extLst>
      <p:ext uri="{BB962C8B-B14F-4D97-AF65-F5344CB8AC3E}">
        <p14:creationId xmlns:p14="http://schemas.microsoft.com/office/powerpoint/2010/main" val="4061091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86C8-5C2A-E841-9F00-98EC7F76319E}"/>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C29EA35C-10F0-DF44-ABEE-988B6809318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25939DC-1D28-3745-8B68-1F1162D2163F}"/>
              </a:ext>
            </a:extLst>
          </p:cNvPr>
          <p:cNvSpPr>
            <a:spLocks noGrp="1"/>
          </p:cNvSpPr>
          <p:nvPr>
            <p:ph type="sldNum" sz="quarter" idx="12"/>
          </p:nvPr>
        </p:nvSpPr>
        <p:spPr/>
        <p:txBody>
          <a:bodyPr/>
          <a:lstStyle/>
          <a:p>
            <a:fld id="{9D195BCC-3514-4B1B-9C18-24F3D67EC549}" type="slidenum">
              <a:rPr lang="de-DE" smtClean="0"/>
              <a:t>42</a:t>
            </a:fld>
            <a:endParaRPr lang="de-DE"/>
          </a:p>
        </p:txBody>
      </p:sp>
      <p:sp>
        <p:nvSpPr>
          <p:cNvPr id="5" name="Text Placeholder 4">
            <a:extLst>
              <a:ext uri="{FF2B5EF4-FFF2-40B4-BE49-F238E27FC236}">
                <a16:creationId xmlns:a16="http://schemas.microsoft.com/office/drawing/2014/main" id="{D812F92B-0D2D-8E48-BE59-EB6D789BFAEA}"/>
              </a:ext>
            </a:extLst>
          </p:cNvPr>
          <p:cNvSpPr>
            <a:spLocks noGrp="1"/>
          </p:cNvSpPr>
          <p:nvPr>
            <p:ph type="body" sz="quarter" idx="14"/>
          </p:nvPr>
        </p:nvSpPr>
        <p:spPr>
          <a:xfrm>
            <a:off x="521550" y="2708043"/>
            <a:ext cx="8101012" cy="2149234"/>
          </a:xfrm>
        </p:spPr>
        <p:txBody>
          <a:bodyPr/>
          <a:lstStyle/>
          <a:p>
            <a:r>
              <a:rPr lang="en-DE" sz="1800"/>
              <a:t>Tempuskategorien des Deutschen:</a:t>
            </a:r>
          </a:p>
          <a:p>
            <a:pPr lvl="1"/>
            <a:r>
              <a:rPr lang="en-DE" sz="1600"/>
              <a:t>Präsens		</a:t>
            </a:r>
            <a:r>
              <a:rPr lang="en-DE" sz="1600" i="1"/>
              <a:t>ich gehe spazieren</a:t>
            </a:r>
            <a:endParaRPr lang="en-DE" sz="1600"/>
          </a:p>
          <a:p>
            <a:pPr lvl="1"/>
            <a:r>
              <a:rPr lang="en-DE" sz="1600"/>
              <a:t>Präteritum		</a:t>
            </a:r>
            <a:r>
              <a:rPr lang="en-DE" sz="1600" i="1"/>
              <a:t>ich ging spazieren</a:t>
            </a:r>
          </a:p>
          <a:p>
            <a:pPr lvl="1"/>
            <a:r>
              <a:rPr lang="en-DE" sz="1600"/>
              <a:t>Perfekt		</a:t>
            </a:r>
            <a:r>
              <a:rPr lang="en-DE" sz="1600" i="1"/>
              <a:t>ich bin spazieren gegangen</a:t>
            </a:r>
          </a:p>
          <a:p>
            <a:pPr lvl="1"/>
            <a:r>
              <a:rPr lang="en-DE" sz="1600"/>
              <a:t>Plusquamperfekt	</a:t>
            </a:r>
            <a:r>
              <a:rPr lang="en-DE" sz="1600" i="1"/>
              <a:t>ich war spezieren gegangen</a:t>
            </a:r>
          </a:p>
          <a:p>
            <a:pPr lvl="1"/>
            <a:r>
              <a:rPr lang="en-DE" sz="1600"/>
              <a:t>Futur I		</a:t>
            </a:r>
            <a:r>
              <a:rPr lang="en-DE" sz="1600" i="1"/>
              <a:t>ich werde spazieren gehen</a:t>
            </a:r>
          </a:p>
          <a:p>
            <a:pPr lvl="1"/>
            <a:r>
              <a:rPr lang="en-DE" sz="1600"/>
              <a:t>Futur II		</a:t>
            </a:r>
            <a:r>
              <a:rPr lang="en-DE" sz="1600" i="1"/>
              <a:t>ich werde spazieren gegangen sein</a:t>
            </a:r>
            <a:endParaRPr lang="en-DE" sz="1600"/>
          </a:p>
        </p:txBody>
      </p:sp>
      <p:sp>
        <p:nvSpPr>
          <p:cNvPr id="6" name="Text Placeholder 5">
            <a:extLst>
              <a:ext uri="{FF2B5EF4-FFF2-40B4-BE49-F238E27FC236}">
                <a16:creationId xmlns:a16="http://schemas.microsoft.com/office/drawing/2014/main" id="{B4A6FDBF-8D70-7F43-A340-EC992651D2A7}"/>
              </a:ext>
            </a:extLst>
          </p:cNvPr>
          <p:cNvSpPr>
            <a:spLocks noGrp="1"/>
          </p:cNvSpPr>
          <p:nvPr>
            <p:ph type="body" sz="quarter" idx="15"/>
          </p:nvPr>
        </p:nvSpPr>
        <p:spPr/>
        <p:txBody>
          <a:bodyPr/>
          <a:lstStyle/>
          <a:p>
            <a:r>
              <a:rPr lang="en-DE"/>
              <a:t>Tempus</a:t>
            </a:r>
          </a:p>
        </p:txBody>
      </p:sp>
      <p:sp>
        <p:nvSpPr>
          <p:cNvPr id="7" name="Rounded Rectangle 6">
            <a:extLst>
              <a:ext uri="{FF2B5EF4-FFF2-40B4-BE49-F238E27FC236}">
                <a16:creationId xmlns:a16="http://schemas.microsoft.com/office/drawing/2014/main" id="{3AFFA32D-EE63-594C-80C7-24A1B2FF8983}"/>
              </a:ext>
            </a:extLst>
          </p:cNvPr>
          <p:cNvSpPr/>
          <p:nvPr/>
        </p:nvSpPr>
        <p:spPr>
          <a:xfrm>
            <a:off x="521438" y="1545752"/>
            <a:ext cx="8011002" cy="102917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000"/>
              <a:t>"Tempus lokalisiert die ausgedrückte Situation in der Zeit." </a:t>
            </a:r>
          </a:p>
          <a:p>
            <a:pPr algn="ctr"/>
            <a:endParaRPr lang="en-DE" sz="600"/>
          </a:p>
          <a:p>
            <a:pPr algn="ctr"/>
            <a:r>
              <a:rPr lang="en-DE" sz="1400"/>
              <a:t>(Löbner 2015: 177)</a:t>
            </a:r>
          </a:p>
        </p:txBody>
      </p:sp>
      <p:sp>
        <p:nvSpPr>
          <p:cNvPr id="8" name="Right Brace 7">
            <a:extLst>
              <a:ext uri="{FF2B5EF4-FFF2-40B4-BE49-F238E27FC236}">
                <a16:creationId xmlns:a16="http://schemas.microsoft.com/office/drawing/2014/main" id="{29E59A81-DFF6-144C-BA4E-2DB138C99910}"/>
              </a:ext>
            </a:extLst>
          </p:cNvPr>
          <p:cNvSpPr/>
          <p:nvPr/>
        </p:nvSpPr>
        <p:spPr>
          <a:xfrm>
            <a:off x="6588224" y="3655045"/>
            <a:ext cx="216024" cy="1080120"/>
          </a:xfrm>
          <a:prstGeom prst="rightBrace">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DE"/>
          </a:p>
        </p:txBody>
      </p:sp>
      <p:sp>
        <p:nvSpPr>
          <p:cNvPr id="9" name="TextBox 8">
            <a:extLst>
              <a:ext uri="{FF2B5EF4-FFF2-40B4-BE49-F238E27FC236}">
                <a16:creationId xmlns:a16="http://schemas.microsoft.com/office/drawing/2014/main" id="{12780F3C-D9C4-A246-95D4-B892C8138FC6}"/>
              </a:ext>
            </a:extLst>
          </p:cNvPr>
          <p:cNvSpPr txBox="1"/>
          <p:nvPr/>
        </p:nvSpPr>
        <p:spPr>
          <a:xfrm>
            <a:off x="6588224" y="3941061"/>
            <a:ext cx="2267744" cy="508088"/>
          </a:xfrm>
          <a:prstGeom prst="rect">
            <a:avLst/>
          </a:prstGeom>
          <a:noFill/>
        </p:spPr>
        <p:txBody>
          <a:bodyPr wrap="square" rtlCol="0">
            <a:spAutoFit/>
          </a:bodyPr>
          <a:lstStyle/>
          <a:p>
            <a:pPr algn="ctr"/>
            <a:r>
              <a:rPr lang="en-DE" b="1" dirty="0" err="1"/>
              <a:t>periphrastische</a:t>
            </a:r>
          </a:p>
          <a:p>
            <a:pPr algn="ctr"/>
            <a:r>
              <a:rPr lang="en-DE" b="1" dirty="0" err="1"/>
              <a:t>Verbformen</a:t>
            </a:r>
          </a:p>
        </p:txBody>
      </p:sp>
    </p:spTree>
    <p:extLst>
      <p:ext uri="{BB962C8B-B14F-4D97-AF65-F5344CB8AC3E}">
        <p14:creationId xmlns:p14="http://schemas.microsoft.com/office/powerpoint/2010/main" val="358866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80D3-C3C4-A549-B1E9-C5E2EDA86CF1}"/>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0AFB7A25-D53D-EF4A-8D43-84E50E8A3C6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832A5E7-5A88-DB40-B45F-C4130776D914}"/>
              </a:ext>
            </a:extLst>
          </p:cNvPr>
          <p:cNvSpPr>
            <a:spLocks noGrp="1"/>
          </p:cNvSpPr>
          <p:nvPr>
            <p:ph type="sldNum" sz="quarter" idx="12"/>
          </p:nvPr>
        </p:nvSpPr>
        <p:spPr/>
        <p:txBody>
          <a:bodyPr/>
          <a:lstStyle/>
          <a:p>
            <a:fld id="{9D195BCC-3514-4B1B-9C18-24F3D67EC549}" type="slidenum">
              <a:rPr lang="de-DE" smtClean="0"/>
              <a:t>43</a:t>
            </a:fld>
            <a:endParaRPr lang="de-DE"/>
          </a:p>
        </p:txBody>
      </p:sp>
      <p:sp>
        <p:nvSpPr>
          <p:cNvPr id="5" name="Text Placeholder 4">
            <a:extLst>
              <a:ext uri="{FF2B5EF4-FFF2-40B4-BE49-F238E27FC236}">
                <a16:creationId xmlns:a16="http://schemas.microsoft.com/office/drawing/2014/main" id="{A33694E7-6706-3847-9806-A846A617FBC1}"/>
              </a:ext>
            </a:extLst>
          </p:cNvPr>
          <p:cNvSpPr>
            <a:spLocks noGrp="1"/>
          </p:cNvSpPr>
          <p:nvPr>
            <p:ph type="body" sz="quarter" idx="14"/>
          </p:nvPr>
        </p:nvSpPr>
        <p:spPr/>
        <p:txBody>
          <a:bodyPr/>
          <a:lstStyle/>
          <a:p>
            <a:r>
              <a:rPr lang="en-DE" sz="1800"/>
              <a:t>nicht immer klarer 1:1-Bezug zwischen grammatischer Tempusform und Zeitbezug!</a:t>
            </a:r>
          </a:p>
          <a:p>
            <a:endParaRPr lang="en-DE" sz="900"/>
          </a:p>
          <a:p>
            <a:pPr marL="0" indent="0">
              <a:buNone/>
            </a:pPr>
            <a:r>
              <a:rPr lang="en-DE" sz="1800">
                <a:solidFill>
                  <a:srgbClr val="0070C0"/>
                </a:solidFill>
              </a:rPr>
              <a:t>historisches Präsens:</a:t>
            </a:r>
          </a:p>
          <a:p>
            <a:pPr marL="0" indent="0">
              <a:buNone/>
            </a:pPr>
            <a:r>
              <a:rPr lang="en-DE" sz="1800" i="1"/>
              <a:t>Ich hielt eine ganz normale Vorlesung. Da meldet sich so ein Typ und sagt mir, dass ich völlig falsch liege!!!11elf</a:t>
            </a:r>
          </a:p>
          <a:p>
            <a:pPr marL="0" indent="0">
              <a:buNone/>
            </a:pPr>
            <a:endParaRPr lang="en-DE" sz="400" i="1"/>
          </a:p>
          <a:p>
            <a:pPr marL="0" indent="0">
              <a:buNone/>
            </a:pPr>
            <a:r>
              <a:rPr lang="en-DE" sz="1800">
                <a:solidFill>
                  <a:srgbClr val="0070C0"/>
                </a:solidFill>
              </a:rPr>
              <a:t>futurisches Präsens:</a:t>
            </a:r>
          </a:p>
          <a:p>
            <a:pPr marL="0" indent="0">
              <a:buNone/>
            </a:pPr>
            <a:r>
              <a:rPr lang="en-DE" sz="1800" i="1"/>
              <a:t>Ich gehe nächstes Jahr zum Rosenmontagszug.</a:t>
            </a:r>
          </a:p>
          <a:p>
            <a:pPr marL="0" indent="0">
              <a:buNone/>
            </a:pPr>
            <a:endParaRPr lang="en-DE" sz="400">
              <a:solidFill>
                <a:srgbClr val="0070C0"/>
              </a:solidFill>
            </a:endParaRPr>
          </a:p>
          <a:p>
            <a:pPr marL="0" indent="0">
              <a:buNone/>
            </a:pPr>
            <a:r>
              <a:rPr lang="en-DE" sz="1800">
                <a:solidFill>
                  <a:srgbClr val="0070C0"/>
                </a:solidFill>
              </a:rPr>
              <a:t>narratives Präteritum:</a:t>
            </a:r>
          </a:p>
          <a:p>
            <a:pPr marL="0" indent="0">
              <a:buNone/>
            </a:pPr>
            <a:r>
              <a:rPr lang="en-DE" sz="1800" i="1"/>
              <a:t>Morgen war Weihnachten. </a:t>
            </a:r>
            <a:r>
              <a:rPr lang="en-DE" sz="1800"/>
              <a:t>(Käte Hamburger)</a:t>
            </a:r>
            <a:endParaRPr lang="en-DE" sz="1800" i="1"/>
          </a:p>
        </p:txBody>
      </p:sp>
      <p:sp>
        <p:nvSpPr>
          <p:cNvPr id="6" name="Text Placeholder 5">
            <a:extLst>
              <a:ext uri="{FF2B5EF4-FFF2-40B4-BE49-F238E27FC236}">
                <a16:creationId xmlns:a16="http://schemas.microsoft.com/office/drawing/2014/main" id="{F7467AED-AB62-4C48-8EA9-67B0D0DA1EE4}"/>
              </a:ext>
            </a:extLst>
          </p:cNvPr>
          <p:cNvSpPr>
            <a:spLocks noGrp="1"/>
          </p:cNvSpPr>
          <p:nvPr>
            <p:ph type="body" sz="quarter" idx="15"/>
          </p:nvPr>
        </p:nvSpPr>
        <p:spPr/>
        <p:txBody>
          <a:bodyPr/>
          <a:lstStyle/>
          <a:p>
            <a:r>
              <a:rPr lang="en-DE"/>
              <a:t>Verben und Zeitreferenz</a:t>
            </a:r>
          </a:p>
        </p:txBody>
      </p:sp>
    </p:spTree>
    <p:extLst>
      <p:ext uri="{BB962C8B-B14F-4D97-AF65-F5344CB8AC3E}">
        <p14:creationId xmlns:p14="http://schemas.microsoft.com/office/powerpoint/2010/main" val="2768490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FBD7-56F5-614E-9A28-86F4BA030261}"/>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83893691-667B-D04A-94DA-6A180FC9DE9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1FD1551-188B-D744-9285-80FABAAC3A1D}"/>
              </a:ext>
            </a:extLst>
          </p:cNvPr>
          <p:cNvSpPr>
            <a:spLocks noGrp="1"/>
          </p:cNvSpPr>
          <p:nvPr>
            <p:ph type="sldNum" sz="quarter" idx="12"/>
          </p:nvPr>
        </p:nvSpPr>
        <p:spPr/>
        <p:txBody>
          <a:bodyPr/>
          <a:lstStyle/>
          <a:p>
            <a:fld id="{9D195BCC-3514-4B1B-9C18-24F3D67EC549}" type="slidenum">
              <a:rPr lang="de-DE" smtClean="0"/>
              <a:t>44</a:t>
            </a:fld>
            <a:endParaRPr lang="de-DE"/>
          </a:p>
        </p:txBody>
      </p:sp>
      <p:sp>
        <p:nvSpPr>
          <p:cNvPr id="5" name="Text Placeholder 4">
            <a:extLst>
              <a:ext uri="{FF2B5EF4-FFF2-40B4-BE49-F238E27FC236}">
                <a16:creationId xmlns:a16="http://schemas.microsoft.com/office/drawing/2014/main" id="{BE63FCEB-D9B6-3A4A-8FE7-686F9C147606}"/>
              </a:ext>
            </a:extLst>
          </p:cNvPr>
          <p:cNvSpPr>
            <a:spLocks noGrp="1"/>
          </p:cNvSpPr>
          <p:nvPr>
            <p:ph type="body" sz="quarter" idx="14"/>
          </p:nvPr>
        </p:nvSpPr>
        <p:spPr>
          <a:xfrm>
            <a:off x="521550" y="1545752"/>
            <a:ext cx="8622450" cy="3311525"/>
          </a:xfrm>
        </p:spPr>
        <p:txBody>
          <a:bodyPr/>
          <a:lstStyle/>
          <a:p>
            <a:r>
              <a:rPr lang="en-DE"/>
              <a:t>Löbner (2015: 177f.) unterscheidet zwischen</a:t>
            </a:r>
          </a:p>
          <a:p>
            <a:pPr lvl="1"/>
            <a:r>
              <a:rPr lang="en-DE"/>
              <a:t>(polyfunktionalen) Verb</a:t>
            </a:r>
            <a:r>
              <a:rPr lang="en-DE" b="1"/>
              <a:t>formen </a:t>
            </a:r>
            <a:r>
              <a:rPr lang="en-DE"/>
              <a:t>einerseits und</a:t>
            </a:r>
          </a:p>
          <a:p>
            <a:pPr lvl="1"/>
            <a:r>
              <a:rPr lang="en-DE"/>
              <a:t>Tempus</a:t>
            </a:r>
            <a:r>
              <a:rPr lang="en-DE" b="1"/>
              <a:t>funktionen </a:t>
            </a:r>
            <a:r>
              <a:rPr lang="en-DE"/>
              <a:t>andererseits</a:t>
            </a:r>
            <a:endParaRPr lang="en-DE" b="1"/>
          </a:p>
          <a:p>
            <a:pPr lvl="1"/>
            <a:endParaRPr lang="en-DE"/>
          </a:p>
          <a:p>
            <a:r>
              <a:rPr lang="en-DE"/>
              <a:t>Tempusfunktionen u.a.:</a:t>
            </a:r>
          </a:p>
          <a:p>
            <a:pPr lvl="1"/>
            <a:r>
              <a:rPr lang="en-DE"/>
              <a:t>PAST		</a:t>
            </a:r>
            <a:r>
              <a:rPr lang="en-DE" i="1"/>
              <a:t>Gestern war ich essen. Gestern bin ich essen gegangen.</a:t>
            </a:r>
            <a:endParaRPr lang="en-DE"/>
          </a:p>
          <a:p>
            <a:pPr lvl="1"/>
            <a:r>
              <a:rPr lang="en-DE"/>
              <a:t>PRESENT		</a:t>
            </a:r>
            <a:r>
              <a:rPr lang="en-DE" i="1"/>
              <a:t>Ich telefoniere gerade. Der Rhein ist am fließen.</a:t>
            </a:r>
            <a:endParaRPr lang="en-DE"/>
          </a:p>
          <a:p>
            <a:pPr lvl="1"/>
            <a:r>
              <a:rPr lang="en-DE"/>
              <a:t>NON-PAST		</a:t>
            </a:r>
            <a:r>
              <a:rPr lang="en-DE" i="1"/>
              <a:t>Ich fahre nach Tübingen.</a:t>
            </a:r>
            <a:endParaRPr lang="en-DE"/>
          </a:p>
          <a:p>
            <a:pPr lvl="1"/>
            <a:r>
              <a:rPr lang="en-DE"/>
              <a:t>FUTURE		</a:t>
            </a:r>
            <a:r>
              <a:rPr lang="en-DE" i="1"/>
              <a:t>Morgen werde ich schwimmen gehen.</a:t>
            </a:r>
            <a:endParaRPr lang="en-DE"/>
          </a:p>
        </p:txBody>
      </p:sp>
      <p:sp>
        <p:nvSpPr>
          <p:cNvPr id="6" name="Text Placeholder 5">
            <a:extLst>
              <a:ext uri="{FF2B5EF4-FFF2-40B4-BE49-F238E27FC236}">
                <a16:creationId xmlns:a16="http://schemas.microsoft.com/office/drawing/2014/main" id="{5CF65512-36FC-E947-9686-925DFDC09460}"/>
              </a:ext>
            </a:extLst>
          </p:cNvPr>
          <p:cNvSpPr>
            <a:spLocks noGrp="1"/>
          </p:cNvSpPr>
          <p:nvPr>
            <p:ph type="body" sz="quarter" idx="15"/>
          </p:nvPr>
        </p:nvSpPr>
        <p:spPr/>
        <p:txBody>
          <a:bodyPr/>
          <a:lstStyle/>
          <a:p>
            <a:r>
              <a:rPr lang="en-DE"/>
              <a:t>Verben und Zeitreferenz</a:t>
            </a:r>
          </a:p>
        </p:txBody>
      </p:sp>
    </p:spTree>
    <p:extLst>
      <p:ext uri="{BB962C8B-B14F-4D97-AF65-F5344CB8AC3E}">
        <p14:creationId xmlns:p14="http://schemas.microsoft.com/office/powerpoint/2010/main" val="1132224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7C59-A6FA-1147-899A-8C8DEC68407A}"/>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C4678C13-69F1-6848-BFE9-3EC630CF233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C25F266-5855-B04B-8FAC-F56213BAF784}"/>
              </a:ext>
            </a:extLst>
          </p:cNvPr>
          <p:cNvSpPr>
            <a:spLocks noGrp="1"/>
          </p:cNvSpPr>
          <p:nvPr>
            <p:ph type="sldNum" sz="quarter" idx="12"/>
          </p:nvPr>
        </p:nvSpPr>
        <p:spPr/>
        <p:txBody>
          <a:bodyPr/>
          <a:lstStyle/>
          <a:p>
            <a:fld id="{9D195BCC-3514-4B1B-9C18-24F3D67EC549}" type="slidenum">
              <a:rPr lang="de-DE" smtClean="0"/>
              <a:t>45</a:t>
            </a:fld>
            <a:endParaRPr lang="de-DE"/>
          </a:p>
        </p:txBody>
      </p:sp>
      <p:sp>
        <p:nvSpPr>
          <p:cNvPr id="5" name="Text Placeholder 4">
            <a:extLst>
              <a:ext uri="{FF2B5EF4-FFF2-40B4-BE49-F238E27FC236}">
                <a16:creationId xmlns:a16="http://schemas.microsoft.com/office/drawing/2014/main" id="{9ECCB474-8CC0-1E47-9C78-896306F150B6}"/>
              </a:ext>
            </a:extLst>
          </p:cNvPr>
          <p:cNvSpPr>
            <a:spLocks noGrp="1"/>
          </p:cNvSpPr>
          <p:nvPr>
            <p:ph type="body" sz="quarter" idx="14"/>
          </p:nvPr>
        </p:nvSpPr>
        <p:spPr>
          <a:xfrm>
            <a:off x="521550" y="1545752"/>
            <a:ext cx="6714746" cy="3311525"/>
          </a:xfrm>
        </p:spPr>
        <p:txBody>
          <a:bodyPr/>
          <a:lstStyle/>
          <a:p>
            <a:r>
              <a:rPr lang="en-DE"/>
              <a:t>einflussreiches Modell in Reichenbachs </a:t>
            </a:r>
            <a:r>
              <a:rPr lang="en-DE" i="1"/>
              <a:t>Elements of Symbolic Logic </a:t>
            </a:r>
            <a:r>
              <a:rPr lang="en-DE"/>
              <a:t>(1947):</a:t>
            </a:r>
          </a:p>
          <a:p>
            <a:pPr lvl="1"/>
            <a:r>
              <a:rPr lang="en-DE"/>
              <a:t>Unterscheidung zwischen</a:t>
            </a:r>
          </a:p>
          <a:p>
            <a:pPr lvl="2"/>
            <a:r>
              <a:rPr lang="en-DE"/>
              <a:t>Sprechzeit (S)</a:t>
            </a:r>
          </a:p>
          <a:p>
            <a:pPr lvl="2"/>
            <a:r>
              <a:rPr lang="en-DE"/>
              <a:t>Ereigniszeit (E)</a:t>
            </a:r>
          </a:p>
          <a:p>
            <a:pPr lvl="2"/>
            <a:r>
              <a:rPr lang="en-DE"/>
              <a:t>Referenzzeit (R)</a:t>
            </a:r>
          </a:p>
          <a:p>
            <a:pPr lvl="2"/>
            <a:endParaRPr lang="en-DE" sz="600"/>
          </a:p>
          <a:p>
            <a:pPr marL="0" indent="0" algn="ctr">
              <a:buNone/>
            </a:pPr>
            <a:r>
              <a:rPr lang="en-DE" i="1">
                <a:solidFill>
                  <a:schemeClr val="tx2">
                    <a:lumMod val="75000"/>
                  </a:schemeClr>
                </a:solidFill>
              </a:rPr>
              <a:t>Peter war gegangen.</a:t>
            </a:r>
          </a:p>
        </p:txBody>
      </p:sp>
      <p:sp>
        <p:nvSpPr>
          <p:cNvPr id="6" name="Text Placeholder 5">
            <a:extLst>
              <a:ext uri="{FF2B5EF4-FFF2-40B4-BE49-F238E27FC236}">
                <a16:creationId xmlns:a16="http://schemas.microsoft.com/office/drawing/2014/main" id="{F4F9E3EF-F69F-8547-864A-613515851501}"/>
              </a:ext>
            </a:extLst>
          </p:cNvPr>
          <p:cNvSpPr>
            <a:spLocks noGrp="1"/>
          </p:cNvSpPr>
          <p:nvPr>
            <p:ph type="body" sz="quarter" idx="15"/>
          </p:nvPr>
        </p:nvSpPr>
        <p:spPr/>
        <p:txBody>
          <a:bodyPr/>
          <a:lstStyle/>
          <a:p>
            <a:r>
              <a:rPr lang="en-DE"/>
              <a:t>Verben und Zeitreferenz</a:t>
            </a:r>
          </a:p>
        </p:txBody>
      </p:sp>
      <p:pic>
        <p:nvPicPr>
          <p:cNvPr id="1026" name="Picture 2">
            <a:extLst>
              <a:ext uri="{FF2B5EF4-FFF2-40B4-BE49-F238E27FC236}">
                <a16:creationId xmlns:a16="http://schemas.microsoft.com/office/drawing/2014/main" id="{872E49DE-12C5-4B4C-89F6-3AF13E660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3366" y="1412634"/>
            <a:ext cx="1615950" cy="22722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F1CCC0-6573-6747-8ADF-72AB9D4524D8}"/>
              </a:ext>
            </a:extLst>
          </p:cNvPr>
          <p:cNvSpPr txBox="1"/>
          <p:nvPr/>
        </p:nvSpPr>
        <p:spPr>
          <a:xfrm>
            <a:off x="7353366" y="3780290"/>
            <a:ext cx="1611122" cy="715965"/>
          </a:xfrm>
          <a:prstGeom prst="rect">
            <a:avLst/>
          </a:prstGeom>
          <a:noFill/>
        </p:spPr>
        <p:txBody>
          <a:bodyPr wrap="square" rtlCol="0">
            <a:spAutoFit/>
          </a:bodyPr>
          <a:lstStyle/>
          <a:p>
            <a:pPr algn="ctr"/>
            <a:r>
              <a:rPr lang="en-DE" dirty="0" err="1"/>
              <a:t>Hans Reichenbach (1891–1953) </a:t>
            </a:r>
          </a:p>
        </p:txBody>
      </p:sp>
      <p:cxnSp>
        <p:nvCxnSpPr>
          <p:cNvPr id="9" name="Straight Arrow Connector 8">
            <a:extLst>
              <a:ext uri="{FF2B5EF4-FFF2-40B4-BE49-F238E27FC236}">
                <a16:creationId xmlns:a16="http://schemas.microsoft.com/office/drawing/2014/main" id="{724B151F-2167-2B4F-A364-65A8CA9516E9}"/>
              </a:ext>
            </a:extLst>
          </p:cNvPr>
          <p:cNvCxnSpPr/>
          <p:nvPr/>
        </p:nvCxnSpPr>
        <p:spPr>
          <a:xfrm>
            <a:off x="1043608" y="4640271"/>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92314CE-C686-4C45-9DD9-A87A6DFA3BDA}"/>
              </a:ext>
            </a:extLst>
          </p:cNvPr>
          <p:cNvSpPr/>
          <p:nvPr/>
        </p:nvSpPr>
        <p:spPr>
          <a:xfrm>
            <a:off x="1475656" y="4519141"/>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12" name="Oval 11">
            <a:extLst>
              <a:ext uri="{FF2B5EF4-FFF2-40B4-BE49-F238E27FC236}">
                <a16:creationId xmlns:a16="http://schemas.microsoft.com/office/drawing/2014/main" id="{D2098690-AD40-DB48-AA02-8680B3C4B408}"/>
              </a:ext>
            </a:extLst>
          </p:cNvPr>
          <p:cNvSpPr/>
          <p:nvPr/>
        </p:nvSpPr>
        <p:spPr>
          <a:xfrm>
            <a:off x="3536537" y="4519141"/>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a:t>
            </a:r>
          </a:p>
        </p:txBody>
      </p:sp>
      <p:sp>
        <p:nvSpPr>
          <p:cNvPr id="13" name="Oval 12">
            <a:extLst>
              <a:ext uri="{FF2B5EF4-FFF2-40B4-BE49-F238E27FC236}">
                <a16:creationId xmlns:a16="http://schemas.microsoft.com/office/drawing/2014/main" id="{9674AA3F-F887-804D-9AFC-955C263B5E74}"/>
              </a:ext>
            </a:extLst>
          </p:cNvPr>
          <p:cNvSpPr/>
          <p:nvPr/>
        </p:nvSpPr>
        <p:spPr>
          <a:xfrm>
            <a:off x="5597418" y="4519141"/>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a:t>
            </a:r>
          </a:p>
        </p:txBody>
      </p:sp>
      <p:pic>
        <p:nvPicPr>
          <p:cNvPr id="1028" name="Picture 4" descr="Stick Man, Walking, Hiking, Sign, Black, Symbol, People">
            <a:extLst>
              <a:ext uri="{FF2B5EF4-FFF2-40B4-BE49-F238E27FC236}">
                <a16:creationId xmlns:a16="http://schemas.microsoft.com/office/drawing/2014/main" id="{32885CA7-CAEC-4D41-B04A-D932BFD78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256" y="4003373"/>
            <a:ext cx="288032" cy="4869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rk, Cross, Wrong, Incorrect, No, Vote, Decision, Test">
            <a:extLst>
              <a:ext uri="{FF2B5EF4-FFF2-40B4-BE49-F238E27FC236}">
                <a16:creationId xmlns:a16="http://schemas.microsoft.com/office/drawing/2014/main" id="{CCF2299A-B5BE-8942-AC39-9DF89B803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537" y="4118353"/>
            <a:ext cx="288032" cy="341637"/>
          </a:xfrm>
          <a:prstGeom prst="rect">
            <a:avLst/>
          </a:prstGeom>
          <a:noFill/>
          <a:extLst>
            <a:ext uri="{909E8E84-426E-40DD-AFC4-6F175D3DCCD1}">
              <a14:hiddenFill xmlns:a14="http://schemas.microsoft.com/office/drawing/2010/main">
                <a:solidFill>
                  <a:srgbClr val="FFFFFF"/>
                </a:solidFill>
              </a14:hiddenFill>
            </a:ext>
          </a:extLst>
        </p:spPr>
      </p:pic>
      <p:sp>
        <p:nvSpPr>
          <p:cNvPr id="14" name="Oval Callout 13">
            <a:extLst>
              <a:ext uri="{FF2B5EF4-FFF2-40B4-BE49-F238E27FC236}">
                <a16:creationId xmlns:a16="http://schemas.microsoft.com/office/drawing/2014/main" id="{39E8A4EF-9910-8B44-A082-1C8834D07524}"/>
              </a:ext>
            </a:extLst>
          </p:cNvPr>
          <p:cNvSpPr/>
          <p:nvPr/>
        </p:nvSpPr>
        <p:spPr>
          <a:xfrm>
            <a:off x="5741434" y="4112805"/>
            <a:ext cx="486750" cy="288033"/>
          </a:xfrm>
          <a:prstGeom prst="wedgeEllipseCallout">
            <a:avLst>
              <a:gd name="adj1" fmla="val -46415"/>
              <a:gd name="adj2" fmla="val 64895"/>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203482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C76E-B49D-BA4F-823C-411216F62954}"/>
              </a:ext>
            </a:extLst>
          </p:cNvPr>
          <p:cNvSpPr>
            <a:spLocks noGrp="1"/>
          </p:cNvSpPr>
          <p:nvPr>
            <p:ph type="title"/>
          </p:nvPr>
        </p:nvSpPr>
        <p:spPr/>
        <p:txBody>
          <a:bodyPr/>
          <a:lstStyle/>
          <a:p>
            <a:r>
              <a:rPr lang="en-DE"/>
              <a:t>Verben	</a:t>
            </a:r>
          </a:p>
        </p:txBody>
      </p:sp>
      <p:sp>
        <p:nvSpPr>
          <p:cNvPr id="3" name="Footer Placeholder 2">
            <a:extLst>
              <a:ext uri="{FF2B5EF4-FFF2-40B4-BE49-F238E27FC236}">
                <a16:creationId xmlns:a16="http://schemas.microsoft.com/office/drawing/2014/main" id="{5B8D1BB9-6B19-D046-A8F1-3011F25607A2}"/>
              </a:ext>
            </a:extLst>
          </p:cNvPr>
          <p:cNvSpPr>
            <a:spLocks noGrp="1"/>
          </p:cNvSpPr>
          <p:nvPr>
            <p:ph type="ftr" sz="quarter" idx="11"/>
          </p:nvPr>
        </p:nvSpPr>
        <p:spPr/>
        <p:txBody>
          <a:bodyPr/>
          <a:lstStyle/>
          <a:p>
            <a:r>
              <a:rPr lang="de-DE"/>
              <a:t>(Pafel &amp; Reich 2016)</a:t>
            </a:r>
          </a:p>
        </p:txBody>
      </p:sp>
      <p:sp>
        <p:nvSpPr>
          <p:cNvPr id="4" name="Slide Number Placeholder 3">
            <a:extLst>
              <a:ext uri="{FF2B5EF4-FFF2-40B4-BE49-F238E27FC236}">
                <a16:creationId xmlns:a16="http://schemas.microsoft.com/office/drawing/2014/main" id="{A5F5FC66-7F3C-8148-95B3-38B3219C347B}"/>
              </a:ext>
            </a:extLst>
          </p:cNvPr>
          <p:cNvSpPr>
            <a:spLocks noGrp="1"/>
          </p:cNvSpPr>
          <p:nvPr>
            <p:ph type="sldNum" sz="quarter" idx="12"/>
          </p:nvPr>
        </p:nvSpPr>
        <p:spPr/>
        <p:txBody>
          <a:bodyPr/>
          <a:lstStyle/>
          <a:p>
            <a:fld id="{9D195BCC-3514-4B1B-9C18-24F3D67EC549}" type="slidenum">
              <a:rPr lang="de-DE" smtClean="0"/>
              <a:t>46</a:t>
            </a:fld>
            <a:endParaRPr lang="de-DE"/>
          </a:p>
        </p:txBody>
      </p:sp>
      <p:sp>
        <p:nvSpPr>
          <p:cNvPr id="5" name="Text Placeholder 4">
            <a:extLst>
              <a:ext uri="{FF2B5EF4-FFF2-40B4-BE49-F238E27FC236}">
                <a16:creationId xmlns:a16="http://schemas.microsoft.com/office/drawing/2014/main" id="{69A06E62-0A85-6448-A5FD-6B5802AFEA61}"/>
              </a:ext>
            </a:extLst>
          </p:cNvPr>
          <p:cNvSpPr>
            <a:spLocks noGrp="1"/>
          </p:cNvSpPr>
          <p:nvPr>
            <p:ph type="body" sz="quarter" idx="14"/>
          </p:nvPr>
        </p:nvSpPr>
        <p:spPr/>
        <p:txBody>
          <a:bodyPr/>
          <a:lstStyle/>
          <a:p>
            <a:r>
              <a:rPr lang="en-DE"/>
              <a:t>Weinrich ([1964] 2001), anknüpfend an Hamburger ([1957] 1994): textlinguistisch motivierte Unterscheidung zwischen</a:t>
            </a:r>
          </a:p>
          <a:p>
            <a:pPr marL="0" indent="0">
              <a:buNone/>
            </a:pPr>
            <a:endParaRPr lang="en-DE" sz="2400"/>
          </a:p>
          <a:p>
            <a:pPr marL="0" indent="0">
              <a:buNone/>
            </a:pPr>
            <a:r>
              <a:rPr lang="en-DE" b="1"/>
              <a:t>besprechenden Tempora</a:t>
            </a:r>
          </a:p>
          <a:p>
            <a:pPr marL="0" indent="0">
              <a:buNone/>
            </a:pPr>
            <a:endParaRPr lang="en-DE" sz="3200" b="1"/>
          </a:p>
          <a:p>
            <a:pPr marL="0" indent="0">
              <a:buNone/>
            </a:pPr>
            <a:r>
              <a:rPr lang="en-DE" b="1"/>
              <a:t>erzählenden Tempora</a:t>
            </a:r>
          </a:p>
          <a:p>
            <a:pPr marL="0" indent="0">
              <a:buNone/>
            </a:pPr>
            <a:endParaRPr lang="en-DE" b="1"/>
          </a:p>
          <a:p>
            <a:r>
              <a:rPr lang="en-DE"/>
              <a:t>Die Unterscheidung hat als "Tempusgruppe I" und "Tempusgruppe II" auch Eingang in die Duden-Grammatik gefunden.</a:t>
            </a:r>
          </a:p>
        </p:txBody>
      </p:sp>
      <p:sp>
        <p:nvSpPr>
          <p:cNvPr id="6" name="Text Placeholder 5">
            <a:extLst>
              <a:ext uri="{FF2B5EF4-FFF2-40B4-BE49-F238E27FC236}">
                <a16:creationId xmlns:a16="http://schemas.microsoft.com/office/drawing/2014/main" id="{BA982E86-8A81-FA44-B5BA-81D2497A6BB4}"/>
              </a:ext>
            </a:extLst>
          </p:cNvPr>
          <p:cNvSpPr>
            <a:spLocks noGrp="1"/>
          </p:cNvSpPr>
          <p:nvPr>
            <p:ph type="body" sz="quarter" idx="15"/>
          </p:nvPr>
        </p:nvSpPr>
        <p:spPr/>
        <p:txBody>
          <a:bodyPr/>
          <a:lstStyle/>
          <a:p>
            <a:r>
              <a:rPr lang="en-DE"/>
              <a:t>Verben und Zeitreferenz</a:t>
            </a:r>
          </a:p>
        </p:txBody>
      </p:sp>
      <p:sp>
        <p:nvSpPr>
          <p:cNvPr id="8" name="TextBox 7">
            <a:extLst>
              <a:ext uri="{FF2B5EF4-FFF2-40B4-BE49-F238E27FC236}">
                <a16:creationId xmlns:a16="http://schemas.microsoft.com/office/drawing/2014/main" id="{A3E8A462-8532-3D47-B6B5-04BB157904DC}"/>
              </a:ext>
            </a:extLst>
          </p:cNvPr>
          <p:cNvSpPr txBox="1"/>
          <p:nvPr/>
        </p:nvSpPr>
        <p:spPr>
          <a:xfrm>
            <a:off x="4590002" y="2286893"/>
            <a:ext cx="3168352" cy="923843"/>
          </a:xfrm>
          <a:prstGeom prst="rect">
            <a:avLst/>
          </a:prstGeom>
          <a:noFill/>
        </p:spPr>
        <p:txBody>
          <a:bodyPr wrap="square" rtlCol="0">
            <a:spAutoFit/>
          </a:bodyPr>
          <a:lstStyle/>
          <a:p>
            <a:pPr marL="285750" indent="-285750" algn="l">
              <a:buFont typeface="Arial" panose="020B0604020202020204" pitchFamily="34" charset="0"/>
              <a:buChar char="•"/>
            </a:pPr>
            <a:r>
              <a:rPr lang="en-DE" dirty="0" err="1"/>
              <a:t>Präsens</a:t>
            </a:r>
          </a:p>
          <a:p>
            <a:pPr marL="285750" indent="-285750" algn="l">
              <a:buFont typeface="Arial" panose="020B0604020202020204" pitchFamily="34" charset="0"/>
              <a:buChar char="•"/>
            </a:pPr>
            <a:r>
              <a:rPr lang="en-DE" dirty="0" err="1"/>
              <a:t>Perfekt</a:t>
            </a:r>
          </a:p>
          <a:p>
            <a:pPr marL="285750" indent="-285750" algn="l">
              <a:buFont typeface="Arial" panose="020B0604020202020204" pitchFamily="34" charset="0"/>
              <a:buChar char="•"/>
            </a:pPr>
            <a:r>
              <a:rPr lang="en-DE" dirty="0" err="1"/>
              <a:t>Futur I</a:t>
            </a:r>
          </a:p>
          <a:p>
            <a:pPr marL="285750" indent="-285750" algn="l">
              <a:buFont typeface="Arial" panose="020B0604020202020204" pitchFamily="34" charset="0"/>
              <a:buChar char="•"/>
            </a:pPr>
            <a:r>
              <a:rPr lang="en-DE" dirty="0" err="1"/>
              <a:t>Futur II</a:t>
            </a:r>
          </a:p>
        </p:txBody>
      </p:sp>
      <p:sp>
        <p:nvSpPr>
          <p:cNvPr id="9" name="TextBox 8">
            <a:extLst>
              <a:ext uri="{FF2B5EF4-FFF2-40B4-BE49-F238E27FC236}">
                <a16:creationId xmlns:a16="http://schemas.microsoft.com/office/drawing/2014/main" id="{3BD86697-0351-254C-AAEA-7C1B59C1602C}"/>
              </a:ext>
            </a:extLst>
          </p:cNvPr>
          <p:cNvSpPr txBox="1"/>
          <p:nvPr/>
        </p:nvSpPr>
        <p:spPr>
          <a:xfrm>
            <a:off x="4572000" y="3341650"/>
            <a:ext cx="3168352" cy="508088"/>
          </a:xfrm>
          <a:prstGeom prst="rect">
            <a:avLst/>
          </a:prstGeom>
          <a:noFill/>
        </p:spPr>
        <p:txBody>
          <a:bodyPr wrap="square" rtlCol="0">
            <a:spAutoFit/>
          </a:bodyPr>
          <a:lstStyle/>
          <a:p>
            <a:pPr marL="285750" indent="-285750" algn="l">
              <a:buFont typeface="Arial" panose="020B0604020202020204" pitchFamily="34" charset="0"/>
              <a:buChar char="•"/>
            </a:pPr>
            <a:r>
              <a:rPr lang="en-DE" dirty="0" err="1"/>
              <a:t>Präteritum</a:t>
            </a:r>
          </a:p>
          <a:p>
            <a:pPr marL="285750" indent="-285750" algn="l">
              <a:buFont typeface="Arial" panose="020B0604020202020204" pitchFamily="34" charset="0"/>
              <a:buChar char="•"/>
            </a:pPr>
            <a:r>
              <a:rPr lang="en-DE" dirty="0" err="1"/>
              <a:t>Plusquamperfekt</a:t>
            </a:r>
          </a:p>
        </p:txBody>
      </p:sp>
      <p:sp>
        <p:nvSpPr>
          <p:cNvPr id="10" name="Left Brace 9">
            <a:extLst>
              <a:ext uri="{FF2B5EF4-FFF2-40B4-BE49-F238E27FC236}">
                <a16:creationId xmlns:a16="http://schemas.microsoft.com/office/drawing/2014/main" id="{06E12E13-D6E8-8143-B399-5795460C3A13}"/>
              </a:ext>
            </a:extLst>
          </p:cNvPr>
          <p:cNvSpPr/>
          <p:nvPr/>
        </p:nvSpPr>
        <p:spPr>
          <a:xfrm>
            <a:off x="4067944" y="2286893"/>
            <a:ext cx="216024" cy="1054757"/>
          </a:xfrm>
          <a:prstGeom prst="leftBrace">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1" name="Left Brace 10">
            <a:extLst>
              <a:ext uri="{FF2B5EF4-FFF2-40B4-BE49-F238E27FC236}">
                <a16:creationId xmlns:a16="http://schemas.microsoft.com/office/drawing/2014/main" id="{29D3A0F4-8883-0C47-AF75-554FDD77270E}"/>
              </a:ext>
            </a:extLst>
          </p:cNvPr>
          <p:cNvSpPr/>
          <p:nvPr/>
        </p:nvSpPr>
        <p:spPr>
          <a:xfrm>
            <a:off x="4067944" y="3409275"/>
            <a:ext cx="216024" cy="389786"/>
          </a:xfrm>
          <a:prstGeom prst="leftBrace">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D8372F7C-C97D-3148-AB0C-5CF21EAE7863}"/>
              </a:ext>
            </a:extLst>
          </p:cNvPr>
          <p:cNvSpPr/>
          <p:nvPr/>
        </p:nvSpPr>
        <p:spPr>
          <a:xfrm>
            <a:off x="4932040" y="2286893"/>
            <a:ext cx="792088" cy="28803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9B0C6E43-0BC4-E344-9656-A24ECB8BA590}"/>
              </a:ext>
            </a:extLst>
          </p:cNvPr>
          <p:cNvSpPr/>
          <p:nvPr/>
        </p:nvSpPr>
        <p:spPr>
          <a:xfrm>
            <a:off x="4932040" y="3367013"/>
            <a:ext cx="864096" cy="28803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5" name="Straight Connector 14">
            <a:extLst>
              <a:ext uri="{FF2B5EF4-FFF2-40B4-BE49-F238E27FC236}">
                <a16:creationId xmlns:a16="http://schemas.microsoft.com/office/drawing/2014/main" id="{FB936428-ABA1-0840-B390-2AD232B83C26}"/>
              </a:ext>
            </a:extLst>
          </p:cNvPr>
          <p:cNvCxnSpPr>
            <a:stCxn id="12" idx="3"/>
          </p:cNvCxnSpPr>
          <p:nvPr/>
        </p:nvCxnSpPr>
        <p:spPr>
          <a:xfrm>
            <a:off x="5724128" y="2430909"/>
            <a:ext cx="72008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F8254A-120F-894B-8956-A89816B52291}"/>
              </a:ext>
            </a:extLst>
          </p:cNvPr>
          <p:cNvSpPr txBox="1"/>
          <p:nvPr/>
        </p:nvSpPr>
        <p:spPr>
          <a:xfrm>
            <a:off x="6456293" y="2168272"/>
            <a:ext cx="1794146" cy="508088"/>
          </a:xfrm>
          <a:prstGeom prst="rect">
            <a:avLst/>
          </a:prstGeom>
          <a:noFill/>
        </p:spPr>
        <p:txBody>
          <a:bodyPr wrap="none" rtlCol="0">
            <a:spAutoFit/>
          </a:bodyPr>
          <a:lstStyle/>
          <a:p>
            <a:pPr algn="l"/>
            <a:r>
              <a:rPr lang="en-DE" dirty="0" err="1"/>
              <a:t>Grundtempus der</a:t>
            </a:r>
          </a:p>
          <a:p>
            <a:pPr algn="l"/>
            <a:r>
              <a:rPr lang="en-DE" dirty="0" err="1"/>
              <a:t>"besprochenen Welt"</a:t>
            </a:r>
          </a:p>
        </p:txBody>
      </p:sp>
      <p:cxnSp>
        <p:nvCxnSpPr>
          <p:cNvPr id="17" name="Straight Connector 16">
            <a:extLst>
              <a:ext uri="{FF2B5EF4-FFF2-40B4-BE49-F238E27FC236}">
                <a16:creationId xmlns:a16="http://schemas.microsoft.com/office/drawing/2014/main" id="{159DA109-D727-E74D-B70E-545944045FAB}"/>
              </a:ext>
            </a:extLst>
          </p:cNvPr>
          <p:cNvCxnSpPr/>
          <p:nvPr/>
        </p:nvCxnSpPr>
        <p:spPr>
          <a:xfrm>
            <a:off x="5796136" y="3485634"/>
            <a:ext cx="72008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99A347-0EF9-9142-9614-D1D68313C0FD}"/>
              </a:ext>
            </a:extLst>
          </p:cNvPr>
          <p:cNvSpPr txBox="1"/>
          <p:nvPr/>
        </p:nvSpPr>
        <p:spPr>
          <a:xfrm>
            <a:off x="6528301" y="3222997"/>
            <a:ext cx="1531188" cy="508088"/>
          </a:xfrm>
          <a:prstGeom prst="rect">
            <a:avLst/>
          </a:prstGeom>
          <a:noFill/>
        </p:spPr>
        <p:txBody>
          <a:bodyPr wrap="none" rtlCol="0">
            <a:spAutoFit/>
          </a:bodyPr>
          <a:lstStyle/>
          <a:p>
            <a:pPr algn="l"/>
            <a:r>
              <a:rPr lang="en-DE" dirty="0" err="1"/>
              <a:t>Grundtempus der</a:t>
            </a:r>
          </a:p>
          <a:p>
            <a:pPr algn="l"/>
            <a:r>
              <a:rPr lang="en-DE" dirty="0" err="1"/>
              <a:t>"erzählten Welt"</a:t>
            </a:r>
          </a:p>
        </p:txBody>
      </p:sp>
    </p:spTree>
    <p:extLst>
      <p:ext uri="{BB962C8B-B14F-4D97-AF65-F5344CB8AC3E}">
        <p14:creationId xmlns:p14="http://schemas.microsoft.com/office/powerpoint/2010/main" val="28146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6398-AF95-E748-8870-CFC558089B58}"/>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62B642A5-DB03-8640-A2A9-711EE88CC52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F427907-EA43-934B-A8FB-C97AEFE2F44E}"/>
              </a:ext>
            </a:extLst>
          </p:cNvPr>
          <p:cNvSpPr>
            <a:spLocks noGrp="1"/>
          </p:cNvSpPr>
          <p:nvPr>
            <p:ph type="sldNum" sz="quarter" idx="12"/>
          </p:nvPr>
        </p:nvSpPr>
        <p:spPr/>
        <p:txBody>
          <a:bodyPr/>
          <a:lstStyle/>
          <a:p>
            <a:fld id="{9D195BCC-3514-4B1B-9C18-24F3D67EC549}" type="slidenum">
              <a:rPr lang="de-DE" smtClean="0"/>
              <a:t>47</a:t>
            </a:fld>
            <a:endParaRPr lang="de-DE"/>
          </a:p>
        </p:txBody>
      </p:sp>
      <p:sp>
        <p:nvSpPr>
          <p:cNvPr id="5" name="Text Placeholder 4">
            <a:extLst>
              <a:ext uri="{FF2B5EF4-FFF2-40B4-BE49-F238E27FC236}">
                <a16:creationId xmlns:a16="http://schemas.microsoft.com/office/drawing/2014/main" id="{AF98551C-6EC4-E442-AB79-E2390927D1ED}"/>
              </a:ext>
            </a:extLst>
          </p:cNvPr>
          <p:cNvSpPr>
            <a:spLocks noGrp="1"/>
          </p:cNvSpPr>
          <p:nvPr>
            <p:ph type="body" sz="quarter" idx="14"/>
          </p:nvPr>
        </p:nvSpPr>
        <p:spPr/>
        <p:txBody>
          <a:bodyPr/>
          <a:lstStyle/>
          <a:p>
            <a:r>
              <a:rPr lang="en-DE"/>
              <a:t>Standardfall: Äußerungszeit = Ereigniszeit</a:t>
            </a:r>
          </a:p>
        </p:txBody>
      </p:sp>
      <p:sp>
        <p:nvSpPr>
          <p:cNvPr id="6" name="Text Placeholder 5">
            <a:extLst>
              <a:ext uri="{FF2B5EF4-FFF2-40B4-BE49-F238E27FC236}">
                <a16:creationId xmlns:a16="http://schemas.microsoft.com/office/drawing/2014/main" id="{E279E5B4-1392-2846-B3E7-0F3BF95EE834}"/>
              </a:ext>
            </a:extLst>
          </p:cNvPr>
          <p:cNvSpPr>
            <a:spLocks noGrp="1"/>
          </p:cNvSpPr>
          <p:nvPr>
            <p:ph type="body" sz="quarter" idx="15"/>
          </p:nvPr>
        </p:nvSpPr>
        <p:spPr/>
        <p:txBody>
          <a:bodyPr/>
          <a:lstStyle/>
          <a:p>
            <a:r>
              <a:rPr lang="en-DE"/>
              <a:t>Präsens</a:t>
            </a:r>
          </a:p>
        </p:txBody>
      </p:sp>
      <p:cxnSp>
        <p:nvCxnSpPr>
          <p:cNvPr id="7" name="Straight Arrow Connector 6">
            <a:extLst>
              <a:ext uri="{FF2B5EF4-FFF2-40B4-BE49-F238E27FC236}">
                <a16:creationId xmlns:a16="http://schemas.microsoft.com/office/drawing/2014/main" id="{82B92C4E-B8C6-2244-92BF-106E1965DFF8}"/>
              </a:ext>
            </a:extLst>
          </p:cNvPr>
          <p:cNvCxnSpPr/>
          <p:nvPr/>
        </p:nvCxnSpPr>
        <p:spPr>
          <a:xfrm>
            <a:off x="1763688" y="2696055"/>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2E61E15-1822-3B44-8B95-A2D591FC09DC}"/>
              </a:ext>
            </a:extLst>
          </p:cNvPr>
          <p:cNvSpPr/>
          <p:nvPr/>
        </p:nvSpPr>
        <p:spPr>
          <a:xfrm>
            <a:off x="2195736" y="257492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10" name="Oval 9">
            <a:extLst>
              <a:ext uri="{FF2B5EF4-FFF2-40B4-BE49-F238E27FC236}">
                <a16:creationId xmlns:a16="http://schemas.microsoft.com/office/drawing/2014/main" id="{2FB63256-210D-4C4D-9022-AB11C1F07D13}"/>
              </a:ext>
            </a:extLst>
          </p:cNvPr>
          <p:cNvSpPr/>
          <p:nvPr/>
        </p:nvSpPr>
        <p:spPr>
          <a:xfrm>
            <a:off x="6317498" y="257492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a:t>
            </a:r>
          </a:p>
        </p:txBody>
      </p:sp>
    </p:spTree>
    <p:extLst>
      <p:ext uri="{BB962C8B-B14F-4D97-AF65-F5344CB8AC3E}">
        <p14:creationId xmlns:p14="http://schemas.microsoft.com/office/powerpoint/2010/main" val="359156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6398-AF95-E748-8870-CFC558089B58}"/>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62B642A5-DB03-8640-A2A9-711EE88CC527}"/>
              </a:ext>
            </a:extLst>
          </p:cNvPr>
          <p:cNvSpPr>
            <a:spLocks noGrp="1"/>
          </p:cNvSpPr>
          <p:nvPr>
            <p:ph type="ftr" sz="quarter" idx="11"/>
          </p:nvPr>
        </p:nvSpPr>
        <p:spPr/>
        <p:txBody>
          <a:bodyPr/>
          <a:lstStyle/>
          <a:p>
            <a:r>
              <a:rPr lang="de-DE"/>
              <a:t>(Pafel &amp; Reich 2016, Musan 2002)</a:t>
            </a:r>
          </a:p>
        </p:txBody>
      </p:sp>
      <p:sp>
        <p:nvSpPr>
          <p:cNvPr id="4" name="Slide Number Placeholder 3">
            <a:extLst>
              <a:ext uri="{FF2B5EF4-FFF2-40B4-BE49-F238E27FC236}">
                <a16:creationId xmlns:a16="http://schemas.microsoft.com/office/drawing/2014/main" id="{5F427907-EA43-934B-A8FB-C97AEFE2F44E}"/>
              </a:ext>
            </a:extLst>
          </p:cNvPr>
          <p:cNvSpPr>
            <a:spLocks noGrp="1"/>
          </p:cNvSpPr>
          <p:nvPr>
            <p:ph type="sldNum" sz="quarter" idx="12"/>
          </p:nvPr>
        </p:nvSpPr>
        <p:spPr/>
        <p:txBody>
          <a:bodyPr/>
          <a:lstStyle/>
          <a:p>
            <a:fld id="{9D195BCC-3514-4B1B-9C18-24F3D67EC549}" type="slidenum">
              <a:rPr lang="de-DE" smtClean="0"/>
              <a:t>48</a:t>
            </a:fld>
            <a:endParaRPr lang="de-DE"/>
          </a:p>
        </p:txBody>
      </p:sp>
      <p:sp>
        <p:nvSpPr>
          <p:cNvPr id="5" name="Text Placeholder 4">
            <a:extLst>
              <a:ext uri="{FF2B5EF4-FFF2-40B4-BE49-F238E27FC236}">
                <a16:creationId xmlns:a16="http://schemas.microsoft.com/office/drawing/2014/main" id="{AF98551C-6EC4-E442-AB79-E2390927D1ED}"/>
              </a:ext>
            </a:extLst>
          </p:cNvPr>
          <p:cNvSpPr>
            <a:spLocks noGrp="1"/>
          </p:cNvSpPr>
          <p:nvPr>
            <p:ph type="body" sz="quarter" idx="14"/>
          </p:nvPr>
        </p:nvSpPr>
        <p:spPr/>
        <p:txBody>
          <a:bodyPr/>
          <a:lstStyle/>
          <a:p>
            <a:r>
              <a:rPr lang="en-DE"/>
              <a:t>Standardfall: Ereigniszeit = Sprechzeit</a:t>
            </a:r>
          </a:p>
          <a:p>
            <a:endParaRPr lang="en-DE" sz="1600"/>
          </a:p>
          <a:p>
            <a:endParaRPr lang="en-DE"/>
          </a:p>
          <a:p>
            <a:endParaRPr lang="en-DE"/>
          </a:p>
          <a:p>
            <a:endParaRPr lang="en-DE"/>
          </a:p>
          <a:p>
            <a:r>
              <a:rPr lang="en-DE"/>
              <a:t>Sonderfälle:</a:t>
            </a:r>
          </a:p>
          <a:p>
            <a:pPr lvl="1"/>
            <a:r>
              <a:rPr lang="en-DE" sz="1600"/>
              <a:t>generische Lesart: </a:t>
            </a:r>
            <a:r>
              <a:rPr lang="en-DE" sz="1600" i="1"/>
              <a:t>Schweine sind klüger als Amöben.</a:t>
            </a:r>
          </a:p>
          <a:p>
            <a:pPr lvl="1"/>
            <a:r>
              <a:rPr lang="en-DE" sz="1600"/>
              <a:t>habituelle Lesart: </a:t>
            </a:r>
            <a:r>
              <a:rPr lang="en-DE" sz="1600" i="1"/>
              <a:t>Hanna raucht</a:t>
            </a:r>
            <a:r>
              <a:rPr lang="en-DE" sz="1600"/>
              <a:t>.</a:t>
            </a:r>
          </a:p>
          <a:p>
            <a:pPr lvl="1"/>
            <a:r>
              <a:rPr lang="en-DE" sz="1600"/>
              <a:t>atemporale Lesart: </a:t>
            </a:r>
            <a:r>
              <a:rPr lang="en-DE" sz="1600" i="1"/>
              <a:t>zwei mal zwei ist vier.</a:t>
            </a:r>
          </a:p>
          <a:p>
            <a:pPr lvl="1"/>
            <a:r>
              <a:rPr lang="en-DE" sz="1600"/>
              <a:t>historisches / szenisches / episches Präsens: </a:t>
            </a:r>
            <a:r>
              <a:rPr lang="en-DE" sz="1600" i="1"/>
              <a:t>Und dann kommt dieses doofe Virus!</a:t>
            </a:r>
            <a:endParaRPr lang="en-DE" sz="1600"/>
          </a:p>
        </p:txBody>
      </p:sp>
      <p:sp>
        <p:nvSpPr>
          <p:cNvPr id="6" name="Text Placeholder 5">
            <a:extLst>
              <a:ext uri="{FF2B5EF4-FFF2-40B4-BE49-F238E27FC236}">
                <a16:creationId xmlns:a16="http://schemas.microsoft.com/office/drawing/2014/main" id="{E279E5B4-1392-2846-B3E7-0F3BF95EE834}"/>
              </a:ext>
            </a:extLst>
          </p:cNvPr>
          <p:cNvSpPr>
            <a:spLocks noGrp="1"/>
          </p:cNvSpPr>
          <p:nvPr>
            <p:ph type="body" sz="quarter" idx="15"/>
          </p:nvPr>
        </p:nvSpPr>
        <p:spPr/>
        <p:txBody>
          <a:bodyPr/>
          <a:lstStyle/>
          <a:p>
            <a:r>
              <a:rPr lang="en-DE"/>
              <a:t>Präsens</a:t>
            </a:r>
          </a:p>
        </p:txBody>
      </p:sp>
      <p:cxnSp>
        <p:nvCxnSpPr>
          <p:cNvPr id="7" name="Straight Arrow Connector 6">
            <a:extLst>
              <a:ext uri="{FF2B5EF4-FFF2-40B4-BE49-F238E27FC236}">
                <a16:creationId xmlns:a16="http://schemas.microsoft.com/office/drawing/2014/main" id="{82B92C4E-B8C6-2244-92BF-106E1965DFF8}"/>
              </a:ext>
            </a:extLst>
          </p:cNvPr>
          <p:cNvCxnSpPr/>
          <p:nvPr/>
        </p:nvCxnSpPr>
        <p:spPr>
          <a:xfrm>
            <a:off x="1763688" y="2696055"/>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2E61E15-1822-3B44-8B95-A2D591FC09DC}"/>
              </a:ext>
            </a:extLst>
          </p:cNvPr>
          <p:cNvSpPr/>
          <p:nvPr/>
        </p:nvSpPr>
        <p:spPr>
          <a:xfrm>
            <a:off x="4139952" y="257492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10" name="Oval 9">
            <a:extLst>
              <a:ext uri="{FF2B5EF4-FFF2-40B4-BE49-F238E27FC236}">
                <a16:creationId xmlns:a16="http://schemas.microsoft.com/office/drawing/2014/main" id="{2FB63256-210D-4C4D-9022-AB11C1F07D13}"/>
              </a:ext>
            </a:extLst>
          </p:cNvPr>
          <p:cNvSpPr/>
          <p:nvPr/>
        </p:nvSpPr>
        <p:spPr>
          <a:xfrm>
            <a:off x="4139952" y="257492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a:t>
            </a:r>
          </a:p>
        </p:txBody>
      </p:sp>
    </p:spTree>
    <p:extLst>
      <p:ext uri="{BB962C8B-B14F-4D97-AF65-F5344CB8AC3E}">
        <p14:creationId xmlns:p14="http://schemas.microsoft.com/office/powerpoint/2010/main" val="1098222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9016-582B-4347-A8C1-8964DD464D89}"/>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ECE6443F-D9F2-0040-B8C9-7EE96CF49553}"/>
              </a:ext>
            </a:extLst>
          </p:cNvPr>
          <p:cNvSpPr>
            <a:spLocks noGrp="1"/>
          </p:cNvSpPr>
          <p:nvPr>
            <p:ph type="ftr" sz="quarter" idx="11"/>
          </p:nvPr>
        </p:nvSpPr>
        <p:spPr/>
        <p:txBody>
          <a:bodyPr/>
          <a:lstStyle/>
          <a:p>
            <a:r>
              <a:rPr lang="de-DE"/>
              <a:t>(Pafel &amp; Reich 2016: 93)</a:t>
            </a:r>
          </a:p>
        </p:txBody>
      </p:sp>
      <p:sp>
        <p:nvSpPr>
          <p:cNvPr id="4" name="Slide Number Placeholder 3">
            <a:extLst>
              <a:ext uri="{FF2B5EF4-FFF2-40B4-BE49-F238E27FC236}">
                <a16:creationId xmlns:a16="http://schemas.microsoft.com/office/drawing/2014/main" id="{06DE15BB-EA77-3445-8D4D-617BA0C48AF1}"/>
              </a:ext>
            </a:extLst>
          </p:cNvPr>
          <p:cNvSpPr>
            <a:spLocks noGrp="1"/>
          </p:cNvSpPr>
          <p:nvPr>
            <p:ph type="sldNum" sz="quarter" idx="12"/>
          </p:nvPr>
        </p:nvSpPr>
        <p:spPr/>
        <p:txBody>
          <a:bodyPr/>
          <a:lstStyle/>
          <a:p>
            <a:fld id="{9D195BCC-3514-4B1B-9C18-24F3D67EC549}" type="slidenum">
              <a:rPr lang="de-DE" smtClean="0"/>
              <a:t>49</a:t>
            </a:fld>
            <a:endParaRPr lang="de-DE"/>
          </a:p>
        </p:txBody>
      </p:sp>
      <p:sp>
        <p:nvSpPr>
          <p:cNvPr id="5" name="Text Placeholder 4">
            <a:extLst>
              <a:ext uri="{FF2B5EF4-FFF2-40B4-BE49-F238E27FC236}">
                <a16:creationId xmlns:a16="http://schemas.microsoft.com/office/drawing/2014/main" id="{C5CCE641-AFB3-A849-A2CA-5ADB5AA29FA7}"/>
              </a:ext>
            </a:extLst>
          </p:cNvPr>
          <p:cNvSpPr>
            <a:spLocks noGrp="1"/>
          </p:cNvSpPr>
          <p:nvPr>
            <p:ph type="body" sz="quarter" idx="14"/>
          </p:nvPr>
        </p:nvSpPr>
        <p:spPr/>
        <p:txBody>
          <a:bodyPr/>
          <a:lstStyle/>
          <a:p>
            <a:r>
              <a:rPr lang="en-DE"/>
              <a:t>Standardfall: Ereigniszeit liegt vor der Sprechzeit</a:t>
            </a:r>
          </a:p>
          <a:p>
            <a:endParaRPr lang="en-DE"/>
          </a:p>
          <a:p>
            <a:endParaRPr lang="en-DE"/>
          </a:p>
          <a:p>
            <a:endParaRPr lang="en-DE"/>
          </a:p>
          <a:p>
            <a:r>
              <a:rPr lang="en-DE"/>
              <a:t>Sonderfälle:</a:t>
            </a:r>
          </a:p>
          <a:p>
            <a:pPr lvl="1"/>
            <a:r>
              <a:rPr lang="en-DE"/>
              <a:t>narratives Präteritum: </a:t>
            </a:r>
            <a:r>
              <a:rPr lang="en-DE" i="1"/>
              <a:t>Morgen war Weihnachten </a:t>
            </a:r>
            <a:r>
              <a:rPr lang="en-DE"/>
              <a:t>(Käte Hamburger)</a:t>
            </a:r>
          </a:p>
          <a:p>
            <a:pPr lvl="1"/>
            <a:r>
              <a:rPr lang="en-DE"/>
              <a:t>sprecherbezogenes/"subjektifiziertes" Präteritum (meine Bezeichnung): </a:t>
            </a:r>
            <a:r>
              <a:rPr lang="en-DE" i="1"/>
              <a:t>Wie war nochmal Ihr Name? Wer bekam nochmal das Schnitzel?</a:t>
            </a:r>
            <a:endParaRPr lang="en-DE"/>
          </a:p>
        </p:txBody>
      </p:sp>
      <p:sp>
        <p:nvSpPr>
          <p:cNvPr id="6" name="Text Placeholder 5">
            <a:extLst>
              <a:ext uri="{FF2B5EF4-FFF2-40B4-BE49-F238E27FC236}">
                <a16:creationId xmlns:a16="http://schemas.microsoft.com/office/drawing/2014/main" id="{0FFA575D-5CF4-A841-A428-0E56C5527309}"/>
              </a:ext>
            </a:extLst>
          </p:cNvPr>
          <p:cNvSpPr>
            <a:spLocks noGrp="1"/>
          </p:cNvSpPr>
          <p:nvPr>
            <p:ph type="body" sz="quarter" idx="15"/>
          </p:nvPr>
        </p:nvSpPr>
        <p:spPr/>
        <p:txBody>
          <a:bodyPr/>
          <a:lstStyle/>
          <a:p>
            <a:r>
              <a:rPr lang="en-DE"/>
              <a:t>Präteritum</a:t>
            </a:r>
          </a:p>
        </p:txBody>
      </p:sp>
      <p:cxnSp>
        <p:nvCxnSpPr>
          <p:cNvPr id="7" name="Straight Arrow Connector 6">
            <a:extLst>
              <a:ext uri="{FF2B5EF4-FFF2-40B4-BE49-F238E27FC236}">
                <a16:creationId xmlns:a16="http://schemas.microsoft.com/office/drawing/2014/main" id="{35D70FCF-A3CF-EE45-88C4-975A31CE3178}"/>
              </a:ext>
            </a:extLst>
          </p:cNvPr>
          <p:cNvCxnSpPr/>
          <p:nvPr/>
        </p:nvCxnSpPr>
        <p:spPr>
          <a:xfrm>
            <a:off x="1763688" y="2336015"/>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607A49E-44CD-1141-93AD-6E573F552C53}"/>
              </a:ext>
            </a:extLst>
          </p:cNvPr>
          <p:cNvSpPr/>
          <p:nvPr/>
        </p:nvSpPr>
        <p:spPr>
          <a:xfrm>
            <a:off x="2195736" y="221488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9" name="Oval 8">
            <a:extLst>
              <a:ext uri="{FF2B5EF4-FFF2-40B4-BE49-F238E27FC236}">
                <a16:creationId xmlns:a16="http://schemas.microsoft.com/office/drawing/2014/main" id="{0417AE1B-1138-8B46-9700-BB0AD69141B3}"/>
              </a:ext>
            </a:extLst>
          </p:cNvPr>
          <p:cNvSpPr/>
          <p:nvPr/>
        </p:nvSpPr>
        <p:spPr>
          <a:xfrm>
            <a:off x="6317498" y="221488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a:t>
            </a:r>
          </a:p>
        </p:txBody>
      </p:sp>
    </p:spTree>
    <p:extLst>
      <p:ext uri="{BB962C8B-B14F-4D97-AF65-F5344CB8AC3E}">
        <p14:creationId xmlns:p14="http://schemas.microsoft.com/office/powerpoint/2010/main" val="4077729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5</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0FEE1E49-B8A1-B649-A598-C101D7281A80}"/>
              </a:ext>
            </a:extLst>
          </p:cNvPr>
          <p:cNvSpPr>
            <a:spLocks noGrp="1"/>
          </p:cNvSpPr>
          <p:nvPr>
            <p:ph type="body" sz="quarter" idx="14"/>
          </p:nvPr>
        </p:nvSpPr>
        <p:spPr>
          <a:xfrm>
            <a:off x="462046" y="1659270"/>
            <a:ext cx="6826772" cy="3311525"/>
          </a:xfrm>
        </p:spPr>
        <p:txBody>
          <a:bodyPr/>
          <a:lstStyle/>
          <a:p>
            <a:r>
              <a:rPr lang="en-DE"/>
              <a:t>Vorsicht: In der Terminologie der meisten modernen semantischen Ansätze ist Bedeutung </a:t>
            </a:r>
            <a:r>
              <a:rPr lang="en-DE" b="1"/>
              <a:t>NICHT (!!!) </a:t>
            </a:r>
            <a:r>
              <a:rPr lang="en-DE"/>
              <a:t>mit Referenz gleichzusetzen (wie bei Frege)</a:t>
            </a:r>
          </a:p>
          <a:p>
            <a:r>
              <a:rPr lang="en-DE"/>
              <a:t>Die Wörter </a:t>
            </a:r>
            <a:r>
              <a:rPr lang="en-DE" i="1"/>
              <a:t>Abendstern </a:t>
            </a:r>
            <a:r>
              <a:rPr lang="en-DE"/>
              <a:t>und </a:t>
            </a:r>
            <a:r>
              <a:rPr lang="en-DE" i="1"/>
              <a:t>Morgenstern </a:t>
            </a:r>
            <a:r>
              <a:rPr lang="en-DE" b="1"/>
              <a:t>referieren </a:t>
            </a:r>
            <a:r>
              <a:rPr lang="en-DE"/>
              <a:t>auf den Planeten Venus – aber diese Referenz ist nicht zwangsläufig gleichzusetzen mit ihrer Bedeutung!</a:t>
            </a:r>
          </a:p>
        </p:txBody>
      </p:sp>
      <p:pic>
        <p:nvPicPr>
          <p:cNvPr id="5122" name="Picture 2" descr="Sign, Caution, Warning, Danger, Safety, Hazard, Risk">
            <a:extLst>
              <a:ext uri="{FF2B5EF4-FFF2-40B4-BE49-F238E27FC236}">
                <a16:creationId xmlns:a16="http://schemas.microsoft.com/office/drawing/2014/main" id="{2857F3B1-44E1-314D-834F-8A16E03AA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3339" y="2607365"/>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3E0EB-798D-1B42-8448-84FCFCEDCD44}"/>
              </a:ext>
            </a:extLst>
          </p:cNvPr>
          <p:cNvSpPr txBox="1"/>
          <p:nvPr/>
        </p:nvSpPr>
        <p:spPr>
          <a:xfrm>
            <a:off x="7380312" y="3727053"/>
            <a:ext cx="1708911" cy="508088"/>
          </a:xfrm>
          <a:prstGeom prst="rect">
            <a:avLst/>
          </a:prstGeom>
          <a:noFill/>
        </p:spPr>
        <p:txBody>
          <a:bodyPr wrap="square" rtlCol="0">
            <a:spAutoFit/>
          </a:bodyPr>
          <a:lstStyle/>
          <a:p>
            <a:pPr algn="ctr"/>
            <a:r>
              <a:rPr lang="en-DE" dirty="0" err="1">
                <a:solidFill>
                  <a:srgbClr val="C00000"/>
                </a:solidFill>
                <a:latin typeface="Ink Free" panose="03080402000500000000" pitchFamily="66" charset="0"/>
              </a:rPr>
              <a:t>anderer Bedeutungsbegriff!</a:t>
            </a:r>
          </a:p>
        </p:txBody>
      </p:sp>
    </p:spTree>
    <p:extLst>
      <p:ext uri="{BB962C8B-B14F-4D97-AF65-F5344CB8AC3E}">
        <p14:creationId xmlns:p14="http://schemas.microsoft.com/office/powerpoint/2010/main" val="348170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F43E-10C9-FB43-B594-9B98300C21C7}"/>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83486219-680F-2B47-9860-CC9C8E9D004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8A7CDDB-DD90-3D42-9D8F-77E37076A351}"/>
              </a:ext>
            </a:extLst>
          </p:cNvPr>
          <p:cNvSpPr>
            <a:spLocks noGrp="1"/>
          </p:cNvSpPr>
          <p:nvPr>
            <p:ph type="sldNum" sz="quarter" idx="12"/>
          </p:nvPr>
        </p:nvSpPr>
        <p:spPr/>
        <p:txBody>
          <a:bodyPr/>
          <a:lstStyle/>
          <a:p>
            <a:fld id="{9D195BCC-3514-4B1B-9C18-24F3D67EC549}" type="slidenum">
              <a:rPr lang="de-DE" smtClean="0"/>
              <a:t>50</a:t>
            </a:fld>
            <a:endParaRPr lang="de-DE"/>
          </a:p>
        </p:txBody>
      </p:sp>
      <p:sp>
        <p:nvSpPr>
          <p:cNvPr id="5" name="Text Placeholder 4">
            <a:extLst>
              <a:ext uri="{FF2B5EF4-FFF2-40B4-BE49-F238E27FC236}">
                <a16:creationId xmlns:a16="http://schemas.microsoft.com/office/drawing/2014/main" id="{C846EF01-8EF1-2642-8921-6B6338A6464D}"/>
              </a:ext>
            </a:extLst>
          </p:cNvPr>
          <p:cNvSpPr>
            <a:spLocks noGrp="1"/>
          </p:cNvSpPr>
          <p:nvPr>
            <p:ph type="body" sz="quarter" idx="14"/>
          </p:nvPr>
        </p:nvSpPr>
        <p:spPr>
          <a:xfrm>
            <a:off x="521550" y="1494805"/>
            <a:ext cx="8101012" cy="3311525"/>
          </a:xfrm>
        </p:spPr>
        <p:txBody>
          <a:bodyPr/>
          <a:lstStyle/>
          <a:p>
            <a:r>
              <a:rPr lang="en-DE"/>
              <a:t>Semantik des Perfekts ist umstritten; Pafel &amp; Reich (2016: 95) unterscheiden drei Arten von Analysen:</a:t>
            </a:r>
          </a:p>
          <a:p>
            <a:pPr lvl="1"/>
            <a:r>
              <a:rPr lang="en-GB"/>
              <a:t>Das Perfekt ist eine vom Präteritum unterschiedene Vergangenheitskonstruktion ("relative Vergangenheit": Ereigniszeit liegt vor der </a:t>
            </a:r>
            <a:r>
              <a:rPr lang="en-GB" b="1"/>
              <a:t>Referenzzeit</a:t>
            </a:r>
            <a:r>
              <a:rPr lang="en-GB"/>
              <a:t>, die mit der Sprechzeit identisch sein oder nach derselben liegen kann – </a:t>
            </a:r>
            <a:r>
              <a:rPr lang="en-GB" i="1"/>
              <a:t>Morgen habe ich meine Schulden bezahlt!</a:t>
            </a:r>
            <a:r>
              <a:rPr lang="en-GB"/>
              <a:t>)</a:t>
            </a:r>
            <a:endParaRPr lang="en-GB" b="1"/>
          </a:p>
          <a:p>
            <a:pPr lvl="1"/>
            <a:r>
              <a:rPr lang="en-GB"/>
              <a:t>Das Perfekt drückt die Gegenwart eines Resultatszustandes aus; es lässt sich zerlegen in das Tempus Präsens und den (Resultativität ausdrückenden) "Aspekt" Perfekt</a:t>
            </a:r>
          </a:p>
          <a:p>
            <a:pPr lvl="1"/>
            <a:r>
              <a:rPr lang="en-GB"/>
              <a:t>Das Perfekt bezeichnet ein Zeitintervall, das von der Vergangenheit bis zur Gegenwart reicht, ein </a:t>
            </a:r>
            <a:r>
              <a:rPr lang="en-GB" i="1"/>
              <a:t>extended now.</a:t>
            </a:r>
            <a:endParaRPr lang="en-DE" i="1"/>
          </a:p>
        </p:txBody>
      </p:sp>
      <p:sp>
        <p:nvSpPr>
          <p:cNvPr id="6" name="Text Placeholder 5">
            <a:extLst>
              <a:ext uri="{FF2B5EF4-FFF2-40B4-BE49-F238E27FC236}">
                <a16:creationId xmlns:a16="http://schemas.microsoft.com/office/drawing/2014/main" id="{0C71B6E6-CE92-0941-842C-B55B19CADE3D}"/>
              </a:ext>
            </a:extLst>
          </p:cNvPr>
          <p:cNvSpPr>
            <a:spLocks noGrp="1"/>
          </p:cNvSpPr>
          <p:nvPr>
            <p:ph type="body" sz="quarter" idx="15"/>
          </p:nvPr>
        </p:nvSpPr>
        <p:spPr/>
        <p:txBody>
          <a:bodyPr/>
          <a:lstStyle/>
          <a:p>
            <a:r>
              <a:rPr lang="en-DE"/>
              <a:t>Perfekt</a:t>
            </a:r>
          </a:p>
        </p:txBody>
      </p:sp>
      <p:cxnSp>
        <p:nvCxnSpPr>
          <p:cNvPr id="7" name="Straight Arrow Connector 6">
            <a:extLst>
              <a:ext uri="{FF2B5EF4-FFF2-40B4-BE49-F238E27FC236}">
                <a16:creationId xmlns:a16="http://schemas.microsoft.com/office/drawing/2014/main" id="{6CC6582D-74A1-0149-9EE5-ADBE820887BB}"/>
              </a:ext>
            </a:extLst>
          </p:cNvPr>
          <p:cNvCxnSpPr/>
          <p:nvPr/>
        </p:nvCxnSpPr>
        <p:spPr>
          <a:xfrm>
            <a:off x="1979712" y="1255895"/>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D24B18E-F382-CA4B-BFBB-F73CF7371CBB}"/>
              </a:ext>
            </a:extLst>
          </p:cNvPr>
          <p:cNvSpPr/>
          <p:nvPr/>
        </p:nvSpPr>
        <p:spPr>
          <a:xfrm>
            <a:off x="2411760" y="113476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9" name="Oval 8">
            <a:extLst>
              <a:ext uri="{FF2B5EF4-FFF2-40B4-BE49-F238E27FC236}">
                <a16:creationId xmlns:a16="http://schemas.microsoft.com/office/drawing/2014/main" id="{6589912A-29B9-6344-ADF0-347CD4DC92B7}"/>
              </a:ext>
            </a:extLst>
          </p:cNvPr>
          <p:cNvSpPr/>
          <p:nvPr/>
        </p:nvSpPr>
        <p:spPr>
          <a:xfrm>
            <a:off x="6533522" y="113476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a:t>
            </a:r>
          </a:p>
        </p:txBody>
      </p:sp>
    </p:spTree>
    <p:extLst>
      <p:ext uri="{BB962C8B-B14F-4D97-AF65-F5344CB8AC3E}">
        <p14:creationId xmlns:p14="http://schemas.microsoft.com/office/powerpoint/2010/main" val="877547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869E-7916-4A4C-AF12-5125B31A74AA}"/>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4457A011-7194-5048-8BAE-54634461A9E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8DFABDC-60B2-3F42-9E7C-17D7B0B195F3}"/>
              </a:ext>
            </a:extLst>
          </p:cNvPr>
          <p:cNvSpPr>
            <a:spLocks noGrp="1"/>
          </p:cNvSpPr>
          <p:nvPr>
            <p:ph type="sldNum" sz="quarter" idx="12"/>
          </p:nvPr>
        </p:nvSpPr>
        <p:spPr/>
        <p:txBody>
          <a:bodyPr/>
          <a:lstStyle/>
          <a:p>
            <a:fld id="{9D195BCC-3514-4B1B-9C18-24F3D67EC549}" type="slidenum">
              <a:rPr lang="de-DE" smtClean="0"/>
              <a:t>51</a:t>
            </a:fld>
            <a:endParaRPr lang="de-DE"/>
          </a:p>
        </p:txBody>
      </p:sp>
      <p:sp>
        <p:nvSpPr>
          <p:cNvPr id="5" name="Text Placeholder 4">
            <a:extLst>
              <a:ext uri="{FF2B5EF4-FFF2-40B4-BE49-F238E27FC236}">
                <a16:creationId xmlns:a16="http://schemas.microsoft.com/office/drawing/2014/main" id="{DB893173-C21B-C348-B6B6-E4993718CE5F}"/>
              </a:ext>
            </a:extLst>
          </p:cNvPr>
          <p:cNvSpPr>
            <a:spLocks noGrp="1"/>
          </p:cNvSpPr>
          <p:nvPr>
            <p:ph type="body" sz="quarter" idx="14"/>
          </p:nvPr>
        </p:nvSpPr>
        <p:spPr/>
        <p:txBody>
          <a:bodyPr/>
          <a:lstStyle/>
          <a:p>
            <a:r>
              <a:rPr lang="en-DE"/>
              <a:t>prototypischerweise: Ereigniszeit vor Referenzzeit vor Sprechzeit</a:t>
            </a:r>
          </a:p>
          <a:p>
            <a:endParaRPr lang="en-DE"/>
          </a:p>
          <a:p>
            <a:pPr marL="0" indent="0" algn="ctr">
              <a:buNone/>
            </a:pPr>
            <a:r>
              <a:rPr lang="en-DE" i="1"/>
              <a:t>Sie hatte jahrelang in prekären Verhältnissen gearbeitet </a:t>
            </a:r>
            <a:r>
              <a:rPr lang="en-DE"/>
              <a:t>(Ereigniszeit), </a:t>
            </a:r>
            <a:r>
              <a:rPr lang="en-DE" i="1"/>
              <a:t>bevor sie den Ruf auf eine Professur bekam </a:t>
            </a:r>
            <a:r>
              <a:rPr lang="en-DE"/>
              <a:t>(Referenzzeit).</a:t>
            </a:r>
          </a:p>
          <a:p>
            <a:endParaRPr lang="en-DE"/>
          </a:p>
          <a:p>
            <a:endParaRPr lang="en-DE"/>
          </a:p>
          <a:p>
            <a:endParaRPr lang="en-DE"/>
          </a:p>
          <a:p>
            <a:r>
              <a:rPr lang="en-DE"/>
              <a:t>im tatsächlichen Gebrauch allerdings – wie quasi alle Zeitformen – deutlich flexibler</a:t>
            </a:r>
          </a:p>
        </p:txBody>
      </p:sp>
      <p:sp>
        <p:nvSpPr>
          <p:cNvPr id="6" name="Text Placeholder 5">
            <a:extLst>
              <a:ext uri="{FF2B5EF4-FFF2-40B4-BE49-F238E27FC236}">
                <a16:creationId xmlns:a16="http://schemas.microsoft.com/office/drawing/2014/main" id="{FA568FB7-25E5-3645-B234-892C80E4F067}"/>
              </a:ext>
            </a:extLst>
          </p:cNvPr>
          <p:cNvSpPr>
            <a:spLocks noGrp="1"/>
          </p:cNvSpPr>
          <p:nvPr>
            <p:ph type="body" sz="quarter" idx="15"/>
          </p:nvPr>
        </p:nvSpPr>
        <p:spPr/>
        <p:txBody>
          <a:bodyPr/>
          <a:lstStyle/>
          <a:p>
            <a:r>
              <a:rPr lang="en-DE"/>
              <a:t>Plusquamperfekt</a:t>
            </a:r>
          </a:p>
        </p:txBody>
      </p:sp>
      <p:cxnSp>
        <p:nvCxnSpPr>
          <p:cNvPr id="7" name="Straight Arrow Connector 6">
            <a:extLst>
              <a:ext uri="{FF2B5EF4-FFF2-40B4-BE49-F238E27FC236}">
                <a16:creationId xmlns:a16="http://schemas.microsoft.com/office/drawing/2014/main" id="{E7270161-FA3B-B149-86E4-48D48E0BD25F}"/>
              </a:ext>
            </a:extLst>
          </p:cNvPr>
          <p:cNvCxnSpPr/>
          <p:nvPr/>
        </p:nvCxnSpPr>
        <p:spPr>
          <a:xfrm>
            <a:off x="1835696" y="3416135"/>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A26B13D-EFF6-B844-AB9D-4BC2780BA7F0}"/>
              </a:ext>
            </a:extLst>
          </p:cNvPr>
          <p:cNvSpPr/>
          <p:nvPr/>
        </p:nvSpPr>
        <p:spPr>
          <a:xfrm>
            <a:off x="2267744" y="329500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9" name="Oval 8">
            <a:extLst>
              <a:ext uri="{FF2B5EF4-FFF2-40B4-BE49-F238E27FC236}">
                <a16:creationId xmlns:a16="http://schemas.microsoft.com/office/drawing/2014/main" id="{B526F3E6-1B26-994B-A779-177BF34F03AD}"/>
              </a:ext>
            </a:extLst>
          </p:cNvPr>
          <p:cNvSpPr/>
          <p:nvPr/>
        </p:nvSpPr>
        <p:spPr>
          <a:xfrm>
            <a:off x="4302165" y="329500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a:t>
            </a:r>
          </a:p>
        </p:txBody>
      </p:sp>
      <p:sp>
        <p:nvSpPr>
          <p:cNvPr id="10" name="Oval 9">
            <a:extLst>
              <a:ext uri="{FF2B5EF4-FFF2-40B4-BE49-F238E27FC236}">
                <a16:creationId xmlns:a16="http://schemas.microsoft.com/office/drawing/2014/main" id="{B643A2FE-F7F6-724B-A487-F163FE6BFFFC}"/>
              </a:ext>
            </a:extLst>
          </p:cNvPr>
          <p:cNvSpPr/>
          <p:nvPr/>
        </p:nvSpPr>
        <p:spPr>
          <a:xfrm>
            <a:off x="5904343" y="329500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a:t>
            </a:r>
          </a:p>
        </p:txBody>
      </p:sp>
    </p:spTree>
    <p:extLst>
      <p:ext uri="{BB962C8B-B14F-4D97-AF65-F5344CB8AC3E}">
        <p14:creationId xmlns:p14="http://schemas.microsoft.com/office/powerpoint/2010/main" val="3147150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97DB-D738-FF48-99A7-0E5E2757AFD8}"/>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8FD344DD-9CA3-CF4B-92DF-5A05C1F7A869}"/>
              </a:ext>
            </a:extLst>
          </p:cNvPr>
          <p:cNvSpPr>
            <a:spLocks noGrp="1"/>
          </p:cNvSpPr>
          <p:nvPr>
            <p:ph type="ftr" sz="quarter" idx="11"/>
          </p:nvPr>
        </p:nvSpPr>
        <p:spPr/>
        <p:txBody>
          <a:bodyPr/>
          <a:lstStyle/>
          <a:p>
            <a:r>
              <a:rPr lang="de-DE"/>
              <a:t>(Pafel &amp; Reich 2016: 96f.)</a:t>
            </a:r>
          </a:p>
        </p:txBody>
      </p:sp>
      <p:sp>
        <p:nvSpPr>
          <p:cNvPr id="4" name="Slide Number Placeholder 3">
            <a:extLst>
              <a:ext uri="{FF2B5EF4-FFF2-40B4-BE49-F238E27FC236}">
                <a16:creationId xmlns:a16="http://schemas.microsoft.com/office/drawing/2014/main" id="{3BCBE164-C1C2-4548-B44F-BFCB2F3672CF}"/>
              </a:ext>
            </a:extLst>
          </p:cNvPr>
          <p:cNvSpPr>
            <a:spLocks noGrp="1"/>
          </p:cNvSpPr>
          <p:nvPr>
            <p:ph type="sldNum" sz="quarter" idx="12"/>
          </p:nvPr>
        </p:nvSpPr>
        <p:spPr/>
        <p:txBody>
          <a:bodyPr/>
          <a:lstStyle/>
          <a:p>
            <a:fld id="{9D195BCC-3514-4B1B-9C18-24F3D67EC549}" type="slidenum">
              <a:rPr lang="de-DE" smtClean="0"/>
              <a:t>52</a:t>
            </a:fld>
            <a:endParaRPr lang="de-DE"/>
          </a:p>
        </p:txBody>
      </p:sp>
      <p:sp>
        <p:nvSpPr>
          <p:cNvPr id="5" name="Text Placeholder 4">
            <a:extLst>
              <a:ext uri="{FF2B5EF4-FFF2-40B4-BE49-F238E27FC236}">
                <a16:creationId xmlns:a16="http://schemas.microsoft.com/office/drawing/2014/main" id="{146219DC-BFF4-7742-B178-384F83B253A9}"/>
              </a:ext>
            </a:extLst>
          </p:cNvPr>
          <p:cNvSpPr>
            <a:spLocks noGrp="1"/>
          </p:cNvSpPr>
          <p:nvPr>
            <p:ph type="body" sz="quarter" idx="14"/>
          </p:nvPr>
        </p:nvSpPr>
        <p:spPr>
          <a:xfrm>
            <a:off x="521550" y="1494805"/>
            <a:ext cx="8101012" cy="3311525"/>
          </a:xfrm>
        </p:spPr>
        <p:txBody>
          <a:bodyPr/>
          <a:lstStyle/>
          <a:p>
            <a:r>
              <a:rPr lang="en-DE"/>
              <a:t>Begriff der </a:t>
            </a:r>
            <a:r>
              <a:rPr lang="en-DE" b="1"/>
              <a:t>Modalität </a:t>
            </a:r>
            <a:r>
              <a:rPr lang="en-DE"/>
              <a:t>bezieht sich auf den sprachlichen Ausdruck von Möglichkeit und Notwendigkeit</a:t>
            </a:r>
          </a:p>
          <a:p>
            <a:r>
              <a:rPr lang="en-DE"/>
              <a:t>Ausdruck von Modalität ist nicht auf den verbalen Bereich beschränkt, vgl.</a:t>
            </a:r>
          </a:p>
          <a:p>
            <a:pPr lvl="1"/>
            <a:r>
              <a:rPr lang="en-DE" i="1"/>
              <a:t>Das ist </a:t>
            </a:r>
            <a:r>
              <a:rPr lang="en-DE" b="1" i="1"/>
              <a:t>wohl </a:t>
            </a:r>
            <a:r>
              <a:rPr lang="en-DE" i="1"/>
              <a:t>typisch für ihn </a:t>
            </a:r>
            <a:r>
              <a:rPr lang="en-DE"/>
              <a:t>(Partikel)</a:t>
            </a:r>
            <a:endParaRPr lang="en-DE" i="1"/>
          </a:p>
          <a:p>
            <a:pPr lvl="1"/>
            <a:r>
              <a:rPr lang="en-DE" b="1" i="1"/>
              <a:t>Möglicherweise </a:t>
            </a:r>
            <a:r>
              <a:rPr lang="en-DE" i="1"/>
              <a:t>ist das genetisch bedingt. </a:t>
            </a:r>
            <a:r>
              <a:rPr lang="en-DE"/>
              <a:t>(Adverb)</a:t>
            </a:r>
          </a:p>
          <a:p>
            <a:pPr lvl="1"/>
            <a:r>
              <a:rPr lang="en-DE" i="1"/>
              <a:t>Zumindest </a:t>
            </a:r>
            <a:r>
              <a:rPr lang="en-DE" b="1" i="1"/>
              <a:t>wenn </a:t>
            </a:r>
            <a:r>
              <a:rPr lang="en-DE" i="1"/>
              <a:t>Darwin Recht hat.</a:t>
            </a:r>
            <a:r>
              <a:rPr lang="en-DE"/>
              <a:t> (Konjunktion)</a:t>
            </a:r>
          </a:p>
          <a:p>
            <a:pPr lvl="1"/>
            <a:r>
              <a:rPr lang="en-DE" i="1"/>
              <a:t>Nach</a:t>
            </a:r>
            <a:r>
              <a:rPr lang="en-DE" b="1" i="1"/>
              <a:t> </a:t>
            </a:r>
            <a:r>
              <a:rPr lang="en-DE" i="1"/>
              <a:t>neuesten Erkenntnissen ist das vorstell</a:t>
            </a:r>
            <a:r>
              <a:rPr lang="en-DE" b="1" i="1"/>
              <a:t>bar</a:t>
            </a:r>
            <a:r>
              <a:rPr lang="en-DE" i="1"/>
              <a:t> </a:t>
            </a:r>
            <a:r>
              <a:rPr lang="en-DE"/>
              <a:t>(Derivarionssuffix)</a:t>
            </a:r>
          </a:p>
          <a:p>
            <a:r>
              <a:rPr lang="en-DE"/>
              <a:t>auch syntaktische Konstruktionen können Modalität ausdrücken, z.B. die nonagentive </a:t>
            </a:r>
            <a:r>
              <a:rPr lang="en-DE" i="1"/>
              <a:t>sein-zu</a:t>
            </a:r>
            <a:r>
              <a:rPr lang="en-DE"/>
              <a:t>-Konstruktion, die sowohl Möglichkeit als auch Notwendigkeit ausdrücken kann: </a:t>
            </a:r>
            <a:r>
              <a:rPr lang="en-DE" i="1"/>
              <a:t>Die Aufgabe ist zu lösen.</a:t>
            </a:r>
            <a:endParaRPr lang="en-DE"/>
          </a:p>
          <a:p>
            <a:pPr lvl="1"/>
            <a:endParaRPr lang="en-DE" b="1" i="1"/>
          </a:p>
          <a:p>
            <a:pPr lvl="1"/>
            <a:endParaRPr lang="en-DE" b="1" i="1"/>
          </a:p>
        </p:txBody>
      </p:sp>
      <p:sp>
        <p:nvSpPr>
          <p:cNvPr id="6" name="Text Placeholder 5">
            <a:extLst>
              <a:ext uri="{FF2B5EF4-FFF2-40B4-BE49-F238E27FC236}">
                <a16:creationId xmlns:a16="http://schemas.microsoft.com/office/drawing/2014/main" id="{62CB0C68-445D-2944-9996-EAFB43EBDDD6}"/>
              </a:ext>
            </a:extLst>
          </p:cNvPr>
          <p:cNvSpPr>
            <a:spLocks noGrp="1"/>
          </p:cNvSpPr>
          <p:nvPr>
            <p:ph type="body" sz="quarter" idx="15"/>
          </p:nvPr>
        </p:nvSpPr>
        <p:spPr/>
        <p:txBody>
          <a:bodyPr/>
          <a:lstStyle/>
          <a:p>
            <a:r>
              <a:rPr lang="en-DE"/>
              <a:t>Modalität</a:t>
            </a:r>
          </a:p>
        </p:txBody>
      </p:sp>
    </p:spTree>
    <p:extLst>
      <p:ext uri="{BB962C8B-B14F-4D97-AF65-F5344CB8AC3E}">
        <p14:creationId xmlns:p14="http://schemas.microsoft.com/office/powerpoint/2010/main" val="605337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7820-F18B-0547-A054-11B1396C956C}"/>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5D21CDD6-0258-854F-91DC-522F0A69423F}"/>
              </a:ext>
            </a:extLst>
          </p:cNvPr>
          <p:cNvSpPr>
            <a:spLocks noGrp="1"/>
          </p:cNvSpPr>
          <p:nvPr>
            <p:ph type="ftr" sz="quarter" idx="11"/>
          </p:nvPr>
        </p:nvSpPr>
        <p:spPr/>
        <p:txBody>
          <a:bodyPr/>
          <a:lstStyle/>
          <a:p>
            <a:r>
              <a:rPr lang="de-DE"/>
              <a:t>(Pafel &amp; Reich 2016: 97)</a:t>
            </a:r>
          </a:p>
        </p:txBody>
      </p:sp>
      <p:sp>
        <p:nvSpPr>
          <p:cNvPr id="4" name="Slide Number Placeholder 3">
            <a:extLst>
              <a:ext uri="{FF2B5EF4-FFF2-40B4-BE49-F238E27FC236}">
                <a16:creationId xmlns:a16="http://schemas.microsoft.com/office/drawing/2014/main" id="{402CA355-162D-0A46-9F78-370A0B6D4E66}"/>
              </a:ext>
            </a:extLst>
          </p:cNvPr>
          <p:cNvSpPr>
            <a:spLocks noGrp="1"/>
          </p:cNvSpPr>
          <p:nvPr>
            <p:ph type="sldNum" sz="quarter" idx="12"/>
          </p:nvPr>
        </p:nvSpPr>
        <p:spPr/>
        <p:txBody>
          <a:bodyPr/>
          <a:lstStyle/>
          <a:p>
            <a:fld id="{9D195BCC-3514-4B1B-9C18-24F3D67EC549}" type="slidenum">
              <a:rPr lang="de-DE" smtClean="0"/>
              <a:t>53</a:t>
            </a:fld>
            <a:endParaRPr lang="de-DE"/>
          </a:p>
        </p:txBody>
      </p:sp>
      <p:sp>
        <p:nvSpPr>
          <p:cNvPr id="5" name="Text Placeholder 4">
            <a:extLst>
              <a:ext uri="{FF2B5EF4-FFF2-40B4-BE49-F238E27FC236}">
                <a16:creationId xmlns:a16="http://schemas.microsoft.com/office/drawing/2014/main" id="{C767806F-3732-1844-8A39-C00BBBF99543}"/>
              </a:ext>
            </a:extLst>
          </p:cNvPr>
          <p:cNvSpPr>
            <a:spLocks noGrp="1"/>
          </p:cNvSpPr>
          <p:nvPr>
            <p:ph type="body" sz="quarter" idx="14"/>
          </p:nvPr>
        </p:nvSpPr>
        <p:spPr/>
        <p:txBody>
          <a:bodyPr/>
          <a:lstStyle/>
          <a:p>
            <a:r>
              <a:rPr lang="en-DE"/>
              <a:t>Im verbalen Bereich wird Modalität durch die </a:t>
            </a:r>
            <a:r>
              <a:rPr lang="en-DE" b="1"/>
              <a:t>Modalverben </a:t>
            </a:r>
            <a:r>
              <a:rPr lang="en-DE" i="1"/>
              <a:t>können, sollen, dürfen, müssen, wollen </a:t>
            </a:r>
            <a:r>
              <a:rPr lang="en-DE"/>
              <a:t>ausgedrückt, aber auch durch den Modus </a:t>
            </a:r>
            <a:r>
              <a:rPr lang="en-DE" b="1"/>
              <a:t>Konjunktiv</a:t>
            </a:r>
            <a:endParaRPr lang="en-DE"/>
          </a:p>
          <a:p>
            <a:r>
              <a:rPr lang="en-DE"/>
              <a:t>Konjunktiv I wird v.a. zur Darstellung indirekter Rede verwendet: </a:t>
            </a:r>
            <a:r>
              <a:rPr lang="en-DE" i="1"/>
              <a:t>er sagt, er sei aufgehalten worden</a:t>
            </a:r>
            <a:endParaRPr lang="en-DE"/>
          </a:p>
          <a:p>
            <a:r>
              <a:rPr lang="en-DE"/>
              <a:t>Konjunktiv II kontrastiert inhaltlich mit dem Indikativ und wird i.d.R. für </a:t>
            </a:r>
            <a:r>
              <a:rPr lang="en-DE" b="1"/>
              <a:t>kontrafaktische </a:t>
            </a:r>
            <a:r>
              <a:rPr lang="en-DE"/>
              <a:t>Aussagen verwendet: </a:t>
            </a:r>
            <a:r>
              <a:rPr lang="en-DE" i="1"/>
              <a:t>Hätte ich zwei Cousinen, wögen sie zusammen 120 Kilo.</a:t>
            </a:r>
            <a:endParaRPr lang="en-DE"/>
          </a:p>
        </p:txBody>
      </p:sp>
      <p:sp>
        <p:nvSpPr>
          <p:cNvPr id="6" name="Text Placeholder 5">
            <a:extLst>
              <a:ext uri="{FF2B5EF4-FFF2-40B4-BE49-F238E27FC236}">
                <a16:creationId xmlns:a16="http://schemas.microsoft.com/office/drawing/2014/main" id="{9123AC2F-EDA8-834C-8CCA-81802E1737E8}"/>
              </a:ext>
            </a:extLst>
          </p:cNvPr>
          <p:cNvSpPr>
            <a:spLocks noGrp="1"/>
          </p:cNvSpPr>
          <p:nvPr>
            <p:ph type="body" sz="quarter" idx="15"/>
          </p:nvPr>
        </p:nvSpPr>
        <p:spPr/>
        <p:txBody>
          <a:bodyPr/>
          <a:lstStyle/>
          <a:p>
            <a:r>
              <a:rPr lang="en-DE"/>
              <a:t>Modus</a:t>
            </a:r>
          </a:p>
        </p:txBody>
      </p:sp>
    </p:spTree>
    <p:extLst>
      <p:ext uri="{BB962C8B-B14F-4D97-AF65-F5344CB8AC3E}">
        <p14:creationId xmlns:p14="http://schemas.microsoft.com/office/powerpoint/2010/main" val="1640306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C2EDE-CEA6-CA45-A2D0-000343771792}"/>
              </a:ext>
            </a:extLst>
          </p:cNvPr>
          <p:cNvSpPr>
            <a:spLocks noGrp="1"/>
          </p:cNvSpPr>
          <p:nvPr>
            <p:ph type="title"/>
          </p:nvPr>
        </p:nvSpPr>
        <p:spPr/>
        <p:txBody>
          <a:bodyPr/>
          <a:lstStyle/>
          <a:p>
            <a:r>
              <a:rPr lang="en-DE"/>
              <a:t>Verben	</a:t>
            </a:r>
          </a:p>
        </p:txBody>
      </p:sp>
      <p:sp>
        <p:nvSpPr>
          <p:cNvPr id="3" name="Footer Placeholder 2">
            <a:extLst>
              <a:ext uri="{FF2B5EF4-FFF2-40B4-BE49-F238E27FC236}">
                <a16:creationId xmlns:a16="http://schemas.microsoft.com/office/drawing/2014/main" id="{B8A45FCE-3541-6C4B-929D-9F13404523C8}"/>
              </a:ext>
            </a:extLst>
          </p:cNvPr>
          <p:cNvSpPr>
            <a:spLocks noGrp="1"/>
          </p:cNvSpPr>
          <p:nvPr>
            <p:ph type="ftr" sz="quarter" idx="11"/>
          </p:nvPr>
        </p:nvSpPr>
        <p:spPr/>
        <p:txBody>
          <a:bodyPr/>
          <a:lstStyle/>
          <a:p>
            <a:r>
              <a:rPr lang="de-DE"/>
              <a:t>(Pafel &amp; Reich 2016: 98-109)</a:t>
            </a:r>
          </a:p>
        </p:txBody>
      </p:sp>
      <p:sp>
        <p:nvSpPr>
          <p:cNvPr id="4" name="Slide Number Placeholder 3">
            <a:extLst>
              <a:ext uri="{FF2B5EF4-FFF2-40B4-BE49-F238E27FC236}">
                <a16:creationId xmlns:a16="http://schemas.microsoft.com/office/drawing/2014/main" id="{AD600227-681C-3547-AD9A-8A50BCFE6F97}"/>
              </a:ext>
            </a:extLst>
          </p:cNvPr>
          <p:cNvSpPr>
            <a:spLocks noGrp="1"/>
          </p:cNvSpPr>
          <p:nvPr>
            <p:ph type="sldNum" sz="quarter" idx="12"/>
          </p:nvPr>
        </p:nvSpPr>
        <p:spPr/>
        <p:txBody>
          <a:bodyPr/>
          <a:lstStyle/>
          <a:p>
            <a:fld id="{9D195BCC-3514-4B1B-9C18-24F3D67EC549}" type="slidenum">
              <a:rPr lang="de-DE" smtClean="0"/>
              <a:t>54</a:t>
            </a:fld>
            <a:endParaRPr lang="de-DE"/>
          </a:p>
        </p:txBody>
      </p:sp>
      <p:sp>
        <p:nvSpPr>
          <p:cNvPr id="5" name="Text Placeholder 4">
            <a:extLst>
              <a:ext uri="{FF2B5EF4-FFF2-40B4-BE49-F238E27FC236}">
                <a16:creationId xmlns:a16="http://schemas.microsoft.com/office/drawing/2014/main" id="{52CC4335-BD8B-3E42-9C96-D36788B73D8C}"/>
              </a:ext>
            </a:extLst>
          </p:cNvPr>
          <p:cNvSpPr>
            <a:spLocks noGrp="1"/>
          </p:cNvSpPr>
          <p:nvPr>
            <p:ph type="body" sz="quarter" idx="14"/>
          </p:nvPr>
        </p:nvSpPr>
        <p:spPr/>
        <p:txBody>
          <a:bodyPr/>
          <a:lstStyle/>
          <a:p>
            <a:r>
              <a:rPr lang="en-DE"/>
              <a:t>zu den Modalverben werden im Deutschen i.d.R. </a:t>
            </a:r>
            <a:r>
              <a:rPr lang="en-DE" i="1"/>
              <a:t>dürfen, können, mögen, müssen, sollen </a:t>
            </a:r>
            <a:r>
              <a:rPr lang="en-DE"/>
              <a:t>gerechnet</a:t>
            </a:r>
          </a:p>
          <a:p>
            <a:r>
              <a:rPr lang="en-DE"/>
              <a:t>manchmal zählt man auch </a:t>
            </a:r>
            <a:r>
              <a:rPr lang="en-DE" i="1"/>
              <a:t>brauchen </a:t>
            </a:r>
            <a:r>
              <a:rPr lang="en-DE"/>
              <a:t>(</a:t>
            </a:r>
            <a:r>
              <a:rPr lang="en-DE" i="1"/>
              <a:t>du brauchst das nicht </a:t>
            </a:r>
            <a:r>
              <a:rPr lang="en-DE"/>
              <a:t>[</a:t>
            </a:r>
            <a:r>
              <a:rPr lang="en-DE" i="1"/>
              <a:t>zu</a:t>
            </a:r>
            <a:r>
              <a:rPr lang="en-DE"/>
              <a:t>] </a:t>
            </a:r>
            <a:r>
              <a:rPr lang="en-DE" i="1"/>
              <a:t>tun</a:t>
            </a:r>
            <a:r>
              <a:rPr lang="en-DE"/>
              <a:t>) und </a:t>
            </a:r>
            <a:r>
              <a:rPr lang="en-DE" i="1"/>
              <a:t>werden </a:t>
            </a:r>
            <a:r>
              <a:rPr lang="en-DE"/>
              <a:t>zu den Modalverben</a:t>
            </a:r>
          </a:p>
          <a:p>
            <a:r>
              <a:rPr lang="en-DE"/>
              <a:t>Modalverben fordern wie transitive Vollverben immer ein (formales) Subjekt und eine weitere Ergäzung</a:t>
            </a:r>
          </a:p>
          <a:p>
            <a:r>
              <a:rPr lang="en-DE"/>
              <a:t>diese weitere Ergänzung ist i.d.R. eine Verbalgruppe, deren Kopf im einfachen Infinitiv steht: </a:t>
            </a:r>
            <a:r>
              <a:rPr lang="en-DE" i="1"/>
              <a:t>Xaver muss niesen / Erna besuchen</a:t>
            </a:r>
            <a:endParaRPr lang="en-DE"/>
          </a:p>
        </p:txBody>
      </p:sp>
      <p:sp>
        <p:nvSpPr>
          <p:cNvPr id="6" name="Text Placeholder 5">
            <a:extLst>
              <a:ext uri="{FF2B5EF4-FFF2-40B4-BE49-F238E27FC236}">
                <a16:creationId xmlns:a16="http://schemas.microsoft.com/office/drawing/2014/main" id="{DE09568B-488D-D944-865A-46D81CAC0E6D}"/>
              </a:ext>
            </a:extLst>
          </p:cNvPr>
          <p:cNvSpPr>
            <a:spLocks noGrp="1"/>
          </p:cNvSpPr>
          <p:nvPr>
            <p:ph type="body" sz="quarter" idx="15"/>
          </p:nvPr>
        </p:nvSpPr>
        <p:spPr/>
        <p:txBody>
          <a:bodyPr/>
          <a:lstStyle/>
          <a:p>
            <a:r>
              <a:rPr lang="en-DE"/>
              <a:t>Modalverben</a:t>
            </a:r>
          </a:p>
        </p:txBody>
      </p:sp>
    </p:spTree>
    <p:extLst>
      <p:ext uri="{BB962C8B-B14F-4D97-AF65-F5344CB8AC3E}">
        <p14:creationId xmlns:p14="http://schemas.microsoft.com/office/powerpoint/2010/main" val="242125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12551-A9EB-5449-B259-4E2B96AA8998}"/>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92E4A780-3146-814A-BBD1-8C8F1FA6C4FD}"/>
              </a:ext>
            </a:extLst>
          </p:cNvPr>
          <p:cNvSpPr>
            <a:spLocks noGrp="1"/>
          </p:cNvSpPr>
          <p:nvPr>
            <p:ph type="ftr" sz="quarter" idx="11"/>
          </p:nvPr>
        </p:nvSpPr>
        <p:spPr/>
        <p:txBody>
          <a:bodyPr/>
          <a:lstStyle/>
          <a:p>
            <a:r>
              <a:rPr lang="de-DE"/>
              <a:t>(Pafel &amp; Reich 2016: 101)</a:t>
            </a:r>
          </a:p>
        </p:txBody>
      </p:sp>
      <p:sp>
        <p:nvSpPr>
          <p:cNvPr id="4" name="Slide Number Placeholder 3">
            <a:extLst>
              <a:ext uri="{FF2B5EF4-FFF2-40B4-BE49-F238E27FC236}">
                <a16:creationId xmlns:a16="http://schemas.microsoft.com/office/drawing/2014/main" id="{D0CDFAF3-D9D5-DC43-95A2-558CAC68D068}"/>
              </a:ext>
            </a:extLst>
          </p:cNvPr>
          <p:cNvSpPr>
            <a:spLocks noGrp="1"/>
          </p:cNvSpPr>
          <p:nvPr>
            <p:ph type="sldNum" sz="quarter" idx="12"/>
          </p:nvPr>
        </p:nvSpPr>
        <p:spPr/>
        <p:txBody>
          <a:bodyPr/>
          <a:lstStyle/>
          <a:p>
            <a:fld id="{9D195BCC-3514-4B1B-9C18-24F3D67EC549}" type="slidenum">
              <a:rPr lang="de-DE" smtClean="0"/>
              <a:t>55</a:t>
            </a:fld>
            <a:endParaRPr lang="de-DE"/>
          </a:p>
        </p:txBody>
      </p:sp>
      <p:sp>
        <p:nvSpPr>
          <p:cNvPr id="5" name="Text Placeholder 4">
            <a:extLst>
              <a:ext uri="{FF2B5EF4-FFF2-40B4-BE49-F238E27FC236}">
                <a16:creationId xmlns:a16="http://schemas.microsoft.com/office/drawing/2014/main" id="{B0239C73-C707-E44D-A14F-BD33F63E8386}"/>
              </a:ext>
            </a:extLst>
          </p:cNvPr>
          <p:cNvSpPr>
            <a:spLocks noGrp="1"/>
          </p:cNvSpPr>
          <p:nvPr>
            <p:ph type="body" sz="quarter" idx="14"/>
          </p:nvPr>
        </p:nvSpPr>
        <p:spPr/>
        <p:txBody>
          <a:bodyPr/>
          <a:lstStyle/>
          <a:p>
            <a:r>
              <a:rPr lang="en-DE"/>
              <a:t>Bei Modalverben können grundsätzlich zwei Lesarten unterschieden werden:</a:t>
            </a:r>
          </a:p>
          <a:p>
            <a:pPr lvl="1"/>
            <a:r>
              <a:rPr lang="en-DE">
                <a:solidFill>
                  <a:srgbClr val="0070C0"/>
                </a:solidFill>
              </a:rPr>
              <a:t>zirkumstanzielle Lesart:</a:t>
            </a:r>
            <a:r>
              <a:rPr lang="en-DE"/>
              <a:t> Die Notwendigkeit oder Möglichkeit des in der Kernproposition beschriebenen Sachverhalts ergibt sich aus den äußeren Bedingungen oder Umständen</a:t>
            </a:r>
          </a:p>
          <a:p>
            <a:pPr lvl="1"/>
            <a:r>
              <a:rPr lang="en-DE">
                <a:solidFill>
                  <a:srgbClr val="00B050"/>
                </a:solidFill>
              </a:rPr>
              <a:t>epistemische Lesart:</a:t>
            </a:r>
            <a:r>
              <a:rPr lang="en-DE"/>
              <a:t> die Notwendigkeit oder Möglichkeit eines Sachverhalts ergibt sich aus allem, was wir wissen, aus unseren Evidenzen</a:t>
            </a:r>
          </a:p>
          <a:p>
            <a:pPr lvl="1"/>
            <a:endParaRPr lang="en-DE"/>
          </a:p>
          <a:p>
            <a:pPr marL="0" indent="0">
              <a:buNone/>
            </a:pPr>
            <a:r>
              <a:rPr lang="en-DE" i="1">
                <a:solidFill>
                  <a:srgbClr val="0070C0"/>
                </a:solidFill>
              </a:rPr>
              <a:t>Sie muss zu Hause sein, denn sie hat Hausarrest bekommen.</a:t>
            </a:r>
          </a:p>
          <a:p>
            <a:pPr marL="0" indent="0">
              <a:buNone/>
            </a:pPr>
            <a:r>
              <a:rPr lang="en-DE" i="1">
                <a:solidFill>
                  <a:srgbClr val="00B050"/>
                </a:solidFill>
              </a:rPr>
              <a:t>Sie muss zu Hause sein, denn das Licht in der Wohnung ist an.</a:t>
            </a:r>
          </a:p>
        </p:txBody>
      </p:sp>
      <p:sp>
        <p:nvSpPr>
          <p:cNvPr id="6" name="Text Placeholder 5">
            <a:extLst>
              <a:ext uri="{FF2B5EF4-FFF2-40B4-BE49-F238E27FC236}">
                <a16:creationId xmlns:a16="http://schemas.microsoft.com/office/drawing/2014/main" id="{607689C7-B6BE-6A47-9D8F-AD823564C426}"/>
              </a:ext>
            </a:extLst>
          </p:cNvPr>
          <p:cNvSpPr>
            <a:spLocks noGrp="1"/>
          </p:cNvSpPr>
          <p:nvPr>
            <p:ph type="body" sz="quarter" idx="15"/>
          </p:nvPr>
        </p:nvSpPr>
        <p:spPr/>
        <p:txBody>
          <a:bodyPr/>
          <a:lstStyle/>
          <a:p>
            <a:r>
              <a:rPr lang="en-DE"/>
              <a:t>Modalverben</a:t>
            </a:r>
          </a:p>
        </p:txBody>
      </p:sp>
    </p:spTree>
    <p:extLst>
      <p:ext uri="{BB962C8B-B14F-4D97-AF65-F5344CB8AC3E}">
        <p14:creationId xmlns:p14="http://schemas.microsoft.com/office/powerpoint/2010/main" val="671164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21B4-B756-F442-82CE-1C4CDD433FE0}"/>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36CD5ADD-FB86-F34A-A91D-DF5215A97C41}"/>
              </a:ext>
            </a:extLst>
          </p:cNvPr>
          <p:cNvSpPr>
            <a:spLocks noGrp="1"/>
          </p:cNvSpPr>
          <p:nvPr>
            <p:ph type="ftr" sz="quarter" idx="11"/>
          </p:nvPr>
        </p:nvSpPr>
        <p:spPr/>
        <p:txBody>
          <a:bodyPr/>
          <a:lstStyle/>
          <a:p>
            <a:r>
              <a:rPr lang="de-DE"/>
              <a:t>(Pafel &amp; Reich 2016: 101f.)</a:t>
            </a:r>
          </a:p>
        </p:txBody>
      </p:sp>
      <p:sp>
        <p:nvSpPr>
          <p:cNvPr id="4" name="Slide Number Placeholder 3">
            <a:extLst>
              <a:ext uri="{FF2B5EF4-FFF2-40B4-BE49-F238E27FC236}">
                <a16:creationId xmlns:a16="http://schemas.microsoft.com/office/drawing/2014/main" id="{649DF957-1223-7C41-BA84-F6D225439781}"/>
              </a:ext>
            </a:extLst>
          </p:cNvPr>
          <p:cNvSpPr>
            <a:spLocks noGrp="1"/>
          </p:cNvSpPr>
          <p:nvPr>
            <p:ph type="sldNum" sz="quarter" idx="12"/>
          </p:nvPr>
        </p:nvSpPr>
        <p:spPr/>
        <p:txBody>
          <a:bodyPr/>
          <a:lstStyle/>
          <a:p>
            <a:fld id="{9D195BCC-3514-4B1B-9C18-24F3D67EC549}" type="slidenum">
              <a:rPr lang="de-DE" smtClean="0"/>
              <a:t>56</a:t>
            </a:fld>
            <a:endParaRPr lang="de-DE"/>
          </a:p>
        </p:txBody>
      </p:sp>
      <p:sp>
        <p:nvSpPr>
          <p:cNvPr id="5" name="Text Placeholder 4">
            <a:extLst>
              <a:ext uri="{FF2B5EF4-FFF2-40B4-BE49-F238E27FC236}">
                <a16:creationId xmlns:a16="http://schemas.microsoft.com/office/drawing/2014/main" id="{EADFDA00-BA68-A546-85E6-0D7D43A53A63}"/>
              </a:ext>
            </a:extLst>
          </p:cNvPr>
          <p:cNvSpPr>
            <a:spLocks noGrp="1"/>
          </p:cNvSpPr>
          <p:nvPr>
            <p:ph type="body" sz="quarter" idx="14"/>
          </p:nvPr>
        </p:nvSpPr>
        <p:spPr>
          <a:xfrm>
            <a:off x="521494" y="1472524"/>
            <a:ext cx="8101012" cy="3311525"/>
          </a:xfrm>
        </p:spPr>
        <p:txBody>
          <a:bodyPr/>
          <a:lstStyle/>
          <a:p>
            <a:r>
              <a:rPr lang="en-DE" sz="1800">
                <a:solidFill>
                  <a:srgbClr val="0070C0"/>
                </a:solidFill>
              </a:rPr>
              <a:t>stereotypisch</a:t>
            </a:r>
            <a:r>
              <a:rPr lang="en-DE" sz="1800"/>
              <a:t>: typische Abläufe von Ereignissen, z.B. </a:t>
            </a:r>
            <a:r>
              <a:rPr lang="en-DE" sz="1800" i="1"/>
              <a:t>du musst erst das Browserfenster öffnen</a:t>
            </a:r>
            <a:endParaRPr lang="en-DE" sz="1800"/>
          </a:p>
          <a:p>
            <a:r>
              <a:rPr lang="en-DE" sz="1800">
                <a:solidFill>
                  <a:srgbClr val="0070C0"/>
                </a:solidFill>
              </a:rPr>
              <a:t>doxastisch</a:t>
            </a:r>
            <a:r>
              <a:rPr lang="en-DE" sz="1800"/>
              <a:t>: Glaubensinhalte; legt i.d.R. eine distanzierte Position der Sprecherin nahe: </a:t>
            </a:r>
            <a:r>
              <a:rPr lang="en-DE" sz="1800" i="1"/>
              <a:t>das mag alles genau so passiert sein</a:t>
            </a:r>
            <a:endParaRPr lang="en-DE" sz="1800"/>
          </a:p>
          <a:p>
            <a:r>
              <a:rPr lang="en-DE" sz="1800">
                <a:solidFill>
                  <a:srgbClr val="0070C0"/>
                </a:solidFill>
              </a:rPr>
              <a:t>deontisch</a:t>
            </a:r>
            <a:r>
              <a:rPr lang="en-DE" sz="1800"/>
              <a:t>: bezieht sich auf Forderungen Dritter, z.B. </a:t>
            </a:r>
            <a:r>
              <a:rPr lang="en-DE" sz="1800" i="1"/>
              <a:t>er soll heute sein Kinderzimmer aufräumen</a:t>
            </a:r>
          </a:p>
          <a:p>
            <a:r>
              <a:rPr lang="en-DE" sz="1800">
                <a:solidFill>
                  <a:srgbClr val="0070C0"/>
                </a:solidFill>
              </a:rPr>
              <a:t>buletisch</a:t>
            </a:r>
            <a:r>
              <a:rPr lang="en-DE" sz="1800"/>
              <a:t>: bezieht sich auf Wunsch des Subjekts, z.B. </a:t>
            </a:r>
            <a:r>
              <a:rPr lang="en-DE" sz="1800" i="1"/>
              <a:t>er will das nicht</a:t>
            </a:r>
            <a:endParaRPr lang="en-DE" sz="1800"/>
          </a:p>
          <a:p>
            <a:r>
              <a:rPr lang="en-DE" sz="1800">
                <a:solidFill>
                  <a:srgbClr val="0070C0"/>
                </a:solidFill>
              </a:rPr>
              <a:t>teleologisch</a:t>
            </a:r>
            <a:r>
              <a:rPr lang="en-DE" sz="1800"/>
              <a:t>: Möglichkeit oder Notwendigkeit ergibt sich aus den Zielen, die das Subjekt verfolgt: </a:t>
            </a:r>
            <a:r>
              <a:rPr lang="en-DE" sz="1800" i="1"/>
              <a:t>Wenn du bestehen willst, musst du lernen</a:t>
            </a:r>
          </a:p>
          <a:p>
            <a:r>
              <a:rPr lang="en-DE" sz="1800">
                <a:solidFill>
                  <a:srgbClr val="0070C0"/>
                </a:solidFill>
              </a:rPr>
              <a:t>ontologisch</a:t>
            </a:r>
            <a:r>
              <a:rPr lang="en-DE" sz="1800"/>
              <a:t>/</a:t>
            </a:r>
            <a:r>
              <a:rPr lang="en-DE" sz="1800">
                <a:solidFill>
                  <a:srgbClr val="0070C0"/>
                </a:solidFill>
              </a:rPr>
              <a:t>alethisch</a:t>
            </a:r>
            <a:r>
              <a:rPr lang="en-DE" sz="1800"/>
              <a:t>: bezieht sich auf die Art, wie sich die Dinge (auch) hätten entwickeln können, z.B. </a:t>
            </a:r>
            <a:r>
              <a:rPr lang="en-DE" sz="1800" i="1"/>
              <a:t>diese Vorlesung könnte auch "Lange Liste von Fachbegriffen XXL" heißen</a:t>
            </a:r>
          </a:p>
          <a:p>
            <a:endParaRPr lang="en-DE" sz="1800" i="1"/>
          </a:p>
        </p:txBody>
      </p:sp>
      <p:sp>
        <p:nvSpPr>
          <p:cNvPr id="6" name="Text Placeholder 5">
            <a:extLst>
              <a:ext uri="{FF2B5EF4-FFF2-40B4-BE49-F238E27FC236}">
                <a16:creationId xmlns:a16="http://schemas.microsoft.com/office/drawing/2014/main" id="{49639D3D-F754-0942-970E-519B1AE8F7F6}"/>
              </a:ext>
            </a:extLst>
          </p:cNvPr>
          <p:cNvSpPr>
            <a:spLocks noGrp="1"/>
          </p:cNvSpPr>
          <p:nvPr>
            <p:ph type="body" sz="quarter" idx="15"/>
          </p:nvPr>
        </p:nvSpPr>
        <p:spPr/>
        <p:txBody>
          <a:bodyPr/>
          <a:lstStyle/>
          <a:p>
            <a:r>
              <a:rPr lang="en-DE"/>
              <a:t>Weitere Lesarten von Modalverben</a:t>
            </a:r>
          </a:p>
        </p:txBody>
      </p:sp>
    </p:spTree>
    <p:extLst>
      <p:ext uri="{BB962C8B-B14F-4D97-AF65-F5344CB8AC3E}">
        <p14:creationId xmlns:p14="http://schemas.microsoft.com/office/powerpoint/2010/main" val="8146499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21B4-B756-F442-82CE-1C4CDD433FE0}"/>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36CD5ADD-FB86-F34A-A91D-DF5215A97C41}"/>
              </a:ext>
            </a:extLst>
          </p:cNvPr>
          <p:cNvSpPr>
            <a:spLocks noGrp="1"/>
          </p:cNvSpPr>
          <p:nvPr>
            <p:ph type="ftr" sz="quarter" idx="11"/>
          </p:nvPr>
        </p:nvSpPr>
        <p:spPr/>
        <p:txBody>
          <a:bodyPr/>
          <a:lstStyle/>
          <a:p>
            <a:r>
              <a:rPr lang="de-DE"/>
              <a:t>(Pafel &amp; Reich 2016: 106f.)</a:t>
            </a:r>
          </a:p>
        </p:txBody>
      </p:sp>
      <p:sp>
        <p:nvSpPr>
          <p:cNvPr id="4" name="Slide Number Placeholder 3">
            <a:extLst>
              <a:ext uri="{FF2B5EF4-FFF2-40B4-BE49-F238E27FC236}">
                <a16:creationId xmlns:a16="http://schemas.microsoft.com/office/drawing/2014/main" id="{649DF957-1223-7C41-BA84-F6D225439781}"/>
              </a:ext>
            </a:extLst>
          </p:cNvPr>
          <p:cNvSpPr>
            <a:spLocks noGrp="1"/>
          </p:cNvSpPr>
          <p:nvPr>
            <p:ph type="sldNum" sz="quarter" idx="12"/>
          </p:nvPr>
        </p:nvSpPr>
        <p:spPr/>
        <p:txBody>
          <a:bodyPr/>
          <a:lstStyle/>
          <a:p>
            <a:fld id="{9D195BCC-3514-4B1B-9C18-24F3D67EC549}" type="slidenum">
              <a:rPr lang="de-DE" smtClean="0"/>
              <a:t>57</a:t>
            </a:fld>
            <a:endParaRPr lang="de-DE"/>
          </a:p>
        </p:txBody>
      </p:sp>
      <p:sp>
        <p:nvSpPr>
          <p:cNvPr id="5" name="Text Placeholder 4">
            <a:extLst>
              <a:ext uri="{FF2B5EF4-FFF2-40B4-BE49-F238E27FC236}">
                <a16:creationId xmlns:a16="http://schemas.microsoft.com/office/drawing/2014/main" id="{EADFDA00-BA68-A546-85E6-0D7D43A53A63}"/>
              </a:ext>
            </a:extLst>
          </p:cNvPr>
          <p:cNvSpPr>
            <a:spLocks noGrp="1"/>
          </p:cNvSpPr>
          <p:nvPr>
            <p:ph type="body" sz="quarter" idx="14"/>
          </p:nvPr>
        </p:nvSpPr>
        <p:spPr>
          <a:xfrm>
            <a:off x="521494" y="1472524"/>
            <a:ext cx="8101012" cy="3311525"/>
          </a:xfrm>
        </p:spPr>
        <p:txBody>
          <a:bodyPr/>
          <a:lstStyle/>
          <a:p>
            <a:r>
              <a:rPr lang="en-DE"/>
              <a:t>In der Kognitiven Linguistik wurden Modalverben v.a. von Leonard Talmy in seinem "Force-Dynamics"-Modell analysiert</a:t>
            </a:r>
          </a:p>
          <a:p>
            <a:r>
              <a:rPr lang="en-DE"/>
              <a:t>Dieses Modell versucht zu erfassen, wie in der Sprache Kausalitätsbeziehungen dargestellt werden</a:t>
            </a:r>
          </a:p>
          <a:p>
            <a:r>
              <a:rPr lang="en-DE"/>
              <a:t>Sweetser (1990) geht davon aus, dass sich z.B. die epistemische Lesart von Modalverben durch die metaphorische Übertragung der Kräftedynamik im Bereich der sozialen Pflichten auf den Bereich des Urteilens und Schließens erklären lässt:</a:t>
            </a:r>
          </a:p>
          <a:p>
            <a:pPr marL="0" indent="0" algn="ctr">
              <a:buNone/>
            </a:pPr>
            <a:endParaRPr lang="en-DE" sz="1050"/>
          </a:p>
          <a:p>
            <a:pPr marL="0" indent="0" algn="ctr">
              <a:buNone/>
            </a:pPr>
            <a:r>
              <a:rPr lang="en-DE" i="1"/>
              <a:t>sie muss den ganzen Tag arbeiten. </a:t>
            </a:r>
            <a:r>
              <a:rPr lang="en-DE">
                <a:sym typeface="Wingdings" pitchFamily="2" charset="2"/>
              </a:rPr>
              <a:t> </a:t>
            </a:r>
            <a:r>
              <a:rPr lang="en-DE">
                <a:solidFill>
                  <a:srgbClr val="0070C0"/>
                </a:solidFill>
                <a:sym typeface="Wingdings" pitchFamily="2" charset="2"/>
              </a:rPr>
              <a:t>soziale Welt</a:t>
            </a:r>
          </a:p>
          <a:p>
            <a:pPr marL="0" indent="0" algn="ctr">
              <a:buNone/>
            </a:pPr>
            <a:r>
              <a:rPr lang="en-DE" i="1">
                <a:sym typeface="Wingdings" pitchFamily="2" charset="2"/>
              </a:rPr>
              <a:t>sie muss wohl zu Hause sein </a:t>
            </a:r>
            <a:r>
              <a:rPr lang="en-DE">
                <a:sym typeface="Wingdings" pitchFamily="2" charset="2"/>
              </a:rPr>
              <a:t> </a:t>
            </a:r>
            <a:r>
              <a:rPr lang="en-DE">
                <a:solidFill>
                  <a:srgbClr val="00B050"/>
                </a:solidFill>
                <a:sym typeface="Wingdings" pitchFamily="2" charset="2"/>
              </a:rPr>
              <a:t>epistemische Welt</a:t>
            </a:r>
            <a:endParaRPr lang="en-DE" i="1">
              <a:solidFill>
                <a:srgbClr val="00B050"/>
              </a:solidFill>
            </a:endParaRPr>
          </a:p>
        </p:txBody>
      </p:sp>
      <p:sp>
        <p:nvSpPr>
          <p:cNvPr id="6" name="Text Placeholder 5">
            <a:extLst>
              <a:ext uri="{FF2B5EF4-FFF2-40B4-BE49-F238E27FC236}">
                <a16:creationId xmlns:a16="http://schemas.microsoft.com/office/drawing/2014/main" id="{49639D3D-F754-0942-970E-519B1AE8F7F6}"/>
              </a:ext>
            </a:extLst>
          </p:cNvPr>
          <p:cNvSpPr>
            <a:spLocks noGrp="1"/>
          </p:cNvSpPr>
          <p:nvPr>
            <p:ph type="body" sz="quarter" idx="15"/>
          </p:nvPr>
        </p:nvSpPr>
        <p:spPr/>
        <p:txBody>
          <a:bodyPr/>
          <a:lstStyle/>
          <a:p>
            <a:r>
              <a:rPr lang="en-DE"/>
              <a:t>Modalverben in der Kognitiven Semantik</a:t>
            </a:r>
          </a:p>
        </p:txBody>
      </p:sp>
    </p:spTree>
    <p:extLst>
      <p:ext uri="{BB962C8B-B14F-4D97-AF65-F5344CB8AC3E}">
        <p14:creationId xmlns:p14="http://schemas.microsoft.com/office/powerpoint/2010/main" val="2003615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9C92-9983-9443-8AD5-BD22CE96479E}"/>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FC04ADA9-B5BA-A143-A946-978ACBD1164B}"/>
              </a:ext>
            </a:extLst>
          </p:cNvPr>
          <p:cNvSpPr>
            <a:spLocks noGrp="1"/>
          </p:cNvSpPr>
          <p:nvPr>
            <p:ph type="ftr" sz="quarter" idx="11"/>
          </p:nvPr>
        </p:nvSpPr>
        <p:spPr/>
        <p:txBody>
          <a:bodyPr/>
          <a:lstStyle/>
          <a:p>
            <a:r>
              <a:rPr lang="de-DE"/>
              <a:t>(Pafel &amp; Reich 2016: 107f.; https://grammis.ids-mannheim.de/systematische-grammatik/1125)</a:t>
            </a:r>
          </a:p>
        </p:txBody>
      </p:sp>
      <p:sp>
        <p:nvSpPr>
          <p:cNvPr id="4" name="Slide Number Placeholder 3">
            <a:extLst>
              <a:ext uri="{FF2B5EF4-FFF2-40B4-BE49-F238E27FC236}">
                <a16:creationId xmlns:a16="http://schemas.microsoft.com/office/drawing/2014/main" id="{94937476-03C8-7D49-9386-D32E9FD865CE}"/>
              </a:ext>
            </a:extLst>
          </p:cNvPr>
          <p:cNvSpPr>
            <a:spLocks noGrp="1"/>
          </p:cNvSpPr>
          <p:nvPr>
            <p:ph type="sldNum" sz="quarter" idx="12"/>
          </p:nvPr>
        </p:nvSpPr>
        <p:spPr/>
        <p:txBody>
          <a:bodyPr/>
          <a:lstStyle/>
          <a:p>
            <a:fld id="{9D195BCC-3514-4B1B-9C18-24F3D67EC549}" type="slidenum">
              <a:rPr lang="de-DE" smtClean="0"/>
              <a:t>58</a:t>
            </a:fld>
            <a:endParaRPr lang="de-DE"/>
          </a:p>
        </p:txBody>
      </p:sp>
      <p:sp>
        <p:nvSpPr>
          <p:cNvPr id="5" name="Text Placeholder 4">
            <a:extLst>
              <a:ext uri="{FF2B5EF4-FFF2-40B4-BE49-F238E27FC236}">
                <a16:creationId xmlns:a16="http://schemas.microsoft.com/office/drawing/2014/main" id="{83BF0B36-1712-474C-914B-000D063D18B5}"/>
              </a:ext>
            </a:extLst>
          </p:cNvPr>
          <p:cNvSpPr>
            <a:spLocks noGrp="1"/>
          </p:cNvSpPr>
          <p:nvPr>
            <p:ph type="body" sz="quarter" idx="14"/>
          </p:nvPr>
        </p:nvSpPr>
        <p:spPr/>
        <p:txBody>
          <a:bodyPr/>
          <a:lstStyle/>
          <a:p>
            <a:r>
              <a:rPr lang="en-DE"/>
              <a:t>Als </a:t>
            </a:r>
            <a:r>
              <a:rPr lang="en-DE" b="1">
                <a:solidFill>
                  <a:srgbClr val="0070C0"/>
                </a:solidFill>
              </a:rPr>
              <a:t>Hilfsverben</a:t>
            </a:r>
            <a:r>
              <a:rPr lang="en-DE"/>
              <a:t> (Auxiliare) werden alle Verben bezeichnet, die sich mit </a:t>
            </a:r>
            <a:r>
              <a:rPr lang="en-DE" u="sng"/>
              <a:t>Vollverben</a:t>
            </a:r>
            <a:r>
              <a:rPr lang="en-DE"/>
              <a:t> zu einer grammatischen Konstruktion verbinden:</a:t>
            </a:r>
          </a:p>
          <a:p>
            <a:endParaRPr lang="en-DE"/>
          </a:p>
          <a:p>
            <a:pPr marL="0" indent="0" algn="ctr">
              <a:buNone/>
            </a:pPr>
            <a:r>
              <a:rPr lang="en-DE" i="1"/>
              <a:t>ich </a:t>
            </a:r>
            <a:r>
              <a:rPr lang="en-DE" b="1" i="1">
                <a:solidFill>
                  <a:srgbClr val="0070C0"/>
                </a:solidFill>
              </a:rPr>
              <a:t>habe</a:t>
            </a:r>
            <a:r>
              <a:rPr lang="en-DE" b="1" i="1"/>
              <a:t> </a:t>
            </a:r>
            <a:r>
              <a:rPr lang="en-DE" i="1"/>
              <a:t>den Text </a:t>
            </a:r>
            <a:r>
              <a:rPr lang="en-DE" i="1" u="sng"/>
              <a:t>gelesen</a:t>
            </a:r>
            <a:endParaRPr lang="en-DE"/>
          </a:p>
          <a:p>
            <a:pPr marL="0" indent="0" algn="ctr">
              <a:buNone/>
            </a:pPr>
            <a:endParaRPr lang="en-DE" i="1"/>
          </a:p>
          <a:p>
            <a:r>
              <a:rPr lang="en-DE"/>
              <a:t>zentrale Hilfsverben im Deutschen sind </a:t>
            </a:r>
            <a:r>
              <a:rPr lang="en-DE" i="1"/>
              <a:t>sein, haben </a:t>
            </a:r>
            <a:r>
              <a:rPr lang="en-DE"/>
              <a:t>und </a:t>
            </a:r>
            <a:r>
              <a:rPr lang="en-DE" i="1"/>
              <a:t>werden</a:t>
            </a:r>
            <a:endParaRPr lang="en-DE"/>
          </a:p>
          <a:p>
            <a:r>
              <a:rPr lang="en-DE" i="1"/>
              <a:t>sein, werden </a:t>
            </a:r>
            <a:r>
              <a:rPr lang="en-DE"/>
              <a:t>und </a:t>
            </a:r>
            <a:r>
              <a:rPr lang="en-DE" i="1"/>
              <a:t>bleiben </a:t>
            </a:r>
            <a:r>
              <a:rPr lang="en-DE"/>
              <a:t>kommen zudem als </a:t>
            </a:r>
            <a:r>
              <a:rPr lang="en-DE" b="1">
                <a:solidFill>
                  <a:srgbClr val="00B050"/>
                </a:solidFill>
              </a:rPr>
              <a:t>Kopulaverben</a:t>
            </a:r>
            <a:r>
              <a:rPr lang="en-DE" b="1"/>
              <a:t> </a:t>
            </a:r>
            <a:r>
              <a:rPr lang="en-DE"/>
              <a:t>vor</a:t>
            </a:r>
          </a:p>
          <a:p>
            <a:r>
              <a:rPr lang="en-DE"/>
              <a:t>Kopulaverben sind Verben, die nur zusammen mit einem </a:t>
            </a:r>
            <a:r>
              <a:rPr lang="en-DE" b="1">
                <a:solidFill>
                  <a:srgbClr val="7030A0"/>
                </a:solidFill>
              </a:rPr>
              <a:t>Prädikativkomplement</a:t>
            </a:r>
            <a:r>
              <a:rPr lang="en-DE"/>
              <a:t> den Prädikatsausdruck bilden: </a:t>
            </a:r>
            <a:r>
              <a:rPr lang="en-DE" i="1"/>
              <a:t>Sie </a:t>
            </a:r>
            <a:r>
              <a:rPr lang="en-DE" i="1">
                <a:solidFill>
                  <a:srgbClr val="00B050"/>
                </a:solidFill>
              </a:rPr>
              <a:t>ist/wird/bleibt</a:t>
            </a:r>
            <a:r>
              <a:rPr lang="en-DE" i="1"/>
              <a:t> </a:t>
            </a:r>
            <a:r>
              <a:rPr lang="en-DE" i="1">
                <a:solidFill>
                  <a:srgbClr val="7030A0"/>
                </a:solidFill>
              </a:rPr>
              <a:t>Ärztin</a:t>
            </a:r>
            <a:r>
              <a:rPr lang="en-DE" i="1"/>
              <a:t>. Das Verfahren </a:t>
            </a:r>
            <a:r>
              <a:rPr lang="en-DE" i="1">
                <a:solidFill>
                  <a:srgbClr val="00B050"/>
                </a:solidFill>
              </a:rPr>
              <a:t>ist</a:t>
            </a:r>
            <a:r>
              <a:rPr lang="en-DE" i="1"/>
              <a:t> </a:t>
            </a:r>
            <a:r>
              <a:rPr lang="en-DE" i="1">
                <a:solidFill>
                  <a:srgbClr val="7030A0"/>
                </a:solidFill>
              </a:rPr>
              <a:t>sehr schwierig</a:t>
            </a:r>
            <a:r>
              <a:rPr lang="en-DE" i="1"/>
              <a:t>.</a:t>
            </a:r>
            <a:endParaRPr lang="en-DE"/>
          </a:p>
        </p:txBody>
      </p:sp>
      <p:sp>
        <p:nvSpPr>
          <p:cNvPr id="6" name="Text Placeholder 5">
            <a:extLst>
              <a:ext uri="{FF2B5EF4-FFF2-40B4-BE49-F238E27FC236}">
                <a16:creationId xmlns:a16="http://schemas.microsoft.com/office/drawing/2014/main" id="{DDDE3E06-7484-7144-95F1-69C14C1A698F}"/>
              </a:ext>
            </a:extLst>
          </p:cNvPr>
          <p:cNvSpPr>
            <a:spLocks noGrp="1"/>
          </p:cNvSpPr>
          <p:nvPr>
            <p:ph type="body" sz="quarter" idx="15"/>
          </p:nvPr>
        </p:nvSpPr>
        <p:spPr/>
        <p:txBody>
          <a:bodyPr/>
          <a:lstStyle/>
          <a:p>
            <a:r>
              <a:rPr lang="en-DE"/>
              <a:t>Hilfs- und Kopulaverben</a:t>
            </a:r>
          </a:p>
        </p:txBody>
      </p:sp>
    </p:spTree>
    <p:extLst>
      <p:ext uri="{BB962C8B-B14F-4D97-AF65-F5344CB8AC3E}">
        <p14:creationId xmlns:p14="http://schemas.microsoft.com/office/powerpoint/2010/main" val="3908242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Holzmännchen mit einer Trompete">
            <a:extLst>
              <a:ext uri="{FF2B5EF4-FFF2-40B4-BE49-F238E27FC236}">
                <a16:creationId xmlns:a16="http://schemas.microsoft.com/office/drawing/2014/main" id="{DEA77BF9-AB33-764B-8D8C-B16C0B35E38A}"/>
              </a:ext>
            </a:extLst>
          </p:cNvPr>
          <p:cNvSpPr>
            <a:spLocks noGrp="1"/>
          </p:cNvSpPr>
          <p:nvPr>
            <p:ph type="title"/>
          </p:nvPr>
        </p:nvSpPr>
        <p:spPr/>
        <p:txBody>
          <a:bodyPr/>
          <a:lstStyle/>
          <a:p>
            <a:r>
              <a:rPr lang="en-DE"/>
              <a:t>Nomen und Nominalgruppen</a:t>
            </a:r>
          </a:p>
        </p:txBody>
      </p:sp>
      <p:sp>
        <p:nvSpPr>
          <p:cNvPr id="3" name="Footer Placeholder 2" descr="Holzmännchen mit einer Trompete">
            <a:extLst>
              <a:ext uri="{FF2B5EF4-FFF2-40B4-BE49-F238E27FC236}">
                <a16:creationId xmlns:a16="http://schemas.microsoft.com/office/drawing/2014/main" id="{71F9DBDD-88D2-2546-B85B-72D90D8E3D6E}"/>
              </a:ext>
            </a:extLst>
          </p:cNvPr>
          <p:cNvSpPr>
            <a:spLocks noGrp="1"/>
          </p:cNvSpPr>
          <p:nvPr>
            <p:ph type="ftr" sz="quarter" idx="11"/>
          </p:nvPr>
        </p:nvSpPr>
        <p:spPr/>
        <p:txBody>
          <a:bodyPr/>
          <a:lstStyle/>
          <a:p>
            <a:r>
              <a:rPr lang="de-DE"/>
              <a:t>(Pafel &amp; Reich 2016: 111)</a:t>
            </a:r>
          </a:p>
        </p:txBody>
      </p:sp>
      <p:sp>
        <p:nvSpPr>
          <p:cNvPr id="4" name="Slide Number Placeholder 3" descr="Holzmännchen mit einer Trompete">
            <a:extLst>
              <a:ext uri="{FF2B5EF4-FFF2-40B4-BE49-F238E27FC236}">
                <a16:creationId xmlns:a16="http://schemas.microsoft.com/office/drawing/2014/main" id="{C31342A2-E5CB-A44A-A41F-3DAA0E539F93}"/>
              </a:ext>
            </a:extLst>
          </p:cNvPr>
          <p:cNvSpPr>
            <a:spLocks noGrp="1"/>
          </p:cNvSpPr>
          <p:nvPr>
            <p:ph type="sldNum" sz="quarter" idx="12"/>
          </p:nvPr>
        </p:nvSpPr>
        <p:spPr/>
        <p:txBody>
          <a:bodyPr/>
          <a:lstStyle/>
          <a:p>
            <a:fld id="{9D195BCC-3514-4B1B-9C18-24F3D67EC549}" type="slidenum">
              <a:rPr lang="de-DE" smtClean="0"/>
              <a:t>59</a:t>
            </a:fld>
            <a:endParaRPr lang="de-DE"/>
          </a:p>
        </p:txBody>
      </p:sp>
      <p:sp>
        <p:nvSpPr>
          <p:cNvPr id="5" name="Text Placeholder 4" descr="Holzmännchen mit einer Trompete">
            <a:extLst>
              <a:ext uri="{FF2B5EF4-FFF2-40B4-BE49-F238E27FC236}">
                <a16:creationId xmlns:a16="http://schemas.microsoft.com/office/drawing/2014/main" id="{E4AA5AA7-EDB1-7240-B3EC-D4A252B4012C}"/>
              </a:ext>
            </a:extLst>
          </p:cNvPr>
          <p:cNvSpPr>
            <a:spLocks noGrp="1"/>
          </p:cNvSpPr>
          <p:nvPr>
            <p:ph type="body" sz="quarter" idx="14"/>
          </p:nvPr>
        </p:nvSpPr>
        <p:spPr>
          <a:xfrm>
            <a:off x="521550" y="1545752"/>
            <a:ext cx="6831816" cy="3311525"/>
          </a:xfrm>
        </p:spPr>
        <p:txBody>
          <a:bodyPr/>
          <a:lstStyle/>
          <a:p>
            <a:r>
              <a:rPr lang="en-DE"/>
              <a:t>Ihrer semantischen Kategorie nach sind Substantive Prädikate</a:t>
            </a:r>
          </a:p>
          <a:p>
            <a:r>
              <a:rPr lang="en-DE"/>
              <a:t>beziehen sich auf Begriffe, genauer: auf Kategorien (Arten, Typen) von Entitäten</a:t>
            </a:r>
          </a:p>
          <a:p>
            <a:r>
              <a:rPr lang="en-DE"/>
              <a:t>Substantiv ist jedoch </a:t>
            </a:r>
            <a:r>
              <a:rPr lang="en-DE" i="1"/>
              <a:t>kein </a:t>
            </a:r>
            <a:r>
              <a:rPr lang="en-DE"/>
              <a:t>Term, mit dem man auf eine bestimmte Entität referieren kann – diese Funktion übernimmt stattdessen die Nominalgruppe, vgl.</a:t>
            </a:r>
          </a:p>
          <a:p>
            <a:endParaRPr lang="en-DE"/>
          </a:p>
          <a:p>
            <a:pPr marL="0" indent="0" algn="ctr">
              <a:buNone/>
            </a:pPr>
            <a:r>
              <a:rPr lang="en-DE" sz="1800" i="1"/>
              <a:t>Musiker: </a:t>
            </a:r>
            <a:r>
              <a:rPr lang="en-DE" sz="1800"/>
              <a:t>Prädikat, das auf alle Personen zutrifft, die Musiker sind;</a:t>
            </a:r>
          </a:p>
          <a:p>
            <a:pPr marL="0" indent="0" algn="ctr">
              <a:buNone/>
            </a:pPr>
            <a:r>
              <a:rPr lang="en-DE" sz="1800" i="1"/>
              <a:t>dieser Musiker: </a:t>
            </a:r>
            <a:r>
              <a:rPr lang="en-DE" sz="1800"/>
              <a:t>Term, der auf einen bestimmten Musiker refereirt</a:t>
            </a:r>
            <a:endParaRPr lang="en-DE" sz="1800" i="1"/>
          </a:p>
        </p:txBody>
      </p:sp>
      <p:sp>
        <p:nvSpPr>
          <p:cNvPr id="6" name="Text Placeholder 5" descr="Holzmännchen mit einer Trompete">
            <a:extLst>
              <a:ext uri="{FF2B5EF4-FFF2-40B4-BE49-F238E27FC236}">
                <a16:creationId xmlns:a16="http://schemas.microsoft.com/office/drawing/2014/main" id="{461367FA-91A3-B14B-9BDA-50ACA94C9E40}"/>
              </a:ext>
            </a:extLst>
          </p:cNvPr>
          <p:cNvSpPr>
            <a:spLocks noGrp="1"/>
          </p:cNvSpPr>
          <p:nvPr>
            <p:ph type="body" sz="quarter" idx="15"/>
          </p:nvPr>
        </p:nvSpPr>
        <p:spPr/>
        <p:txBody>
          <a:bodyPr/>
          <a:lstStyle/>
          <a:p>
            <a:r>
              <a:rPr lang="en-DE"/>
              <a:t>Substantive als Prädikate</a:t>
            </a:r>
          </a:p>
        </p:txBody>
      </p:sp>
      <p:pic>
        <p:nvPicPr>
          <p:cNvPr id="1026" name="Picture 2" descr="Holzmännchen mit einer Trompete">
            <a:extLst>
              <a:ext uri="{FF2B5EF4-FFF2-40B4-BE49-F238E27FC236}">
                <a16:creationId xmlns:a16="http://schemas.microsoft.com/office/drawing/2014/main" id="{2BB44EFE-C98B-8649-8F6C-9B083B6EF9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39" t="10849" r="42647"/>
          <a:stretch/>
        </p:blipFill>
        <p:spPr bwMode="auto">
          <a:xfrm>
            <a:off x="7481559" y="1412634"/>
            <a:ext cx="1620566" cy="356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608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76E9-D3B2-8745-A6D4-4A36703B002D}"/>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E15621B7-6788-6849-98B3-6C4EA41FD1D7}"/>
              </a:ext>
            </a:extLst>
          </p:cNvPr>
          <p:cNvSpPr>
            <a:spLocks noGrp="1"/>
          </p:cNvSpPr>
          <p:nvPr>
            <p:ph type="ftr" sz="quarter" idx="11"/>
          </p:nvPr>
        </p:nvSpPr>
        <p:spPr/>
        <p:txBody>
          <a:bodyPr/>
          <a:lstStyle/>
          <a:p>
            <a:r>
              <a:rPr lang="de-DE"/>
              <a:t>Busse 2009: 36f.; Pafel &amp; Reich 2016: 236; Gutzmann 2019: 6)</a:t>
            </a:r>
          </a:p>
        </p:txBody>
      </p:sp>
      <p:sp>
        <p:nvSpPr>
          <p:cNvPr id="4" name="Slide Number Placeholder 3">
            <a:extLst>
              <a:ext uri="{FF2B5EF4-FFF2-40B4-BE49-F238E27FC236}">
                <a16:creationId xmlns:a16="http://schemas.microsoft.com/office/drawing/2014/main" id="{BDC4799A-CCB5-1348-8C19-400B89903515}"/>
              </a:ext>
            </a:extLst>
          </p:cNvPr>
          <p:cNvSpPr>
            <a:spLocks noGrp="1"/>
          </p:cNvSpPr>
          <p:nvPr>
            <p:ph type="sldNum" sz="quarter" idx="12"/>
          </p:nvPr>
        </p:nvSpPr>
        <p:spPr/>
        <p:txBody>
          <a:bodyPr/>
          <a:lstStyle/>
          <a:p>
            <a:fld id="{9D195BCC-3514-4B1B-9C18-24F3D67EC549}" type="slidenum">
              <a:rPr lang="de-DE" smtClean="0"/>
              <a:t>6</a:t>
            </a:fld>
            <a:endParaRPr lang="de-DE"/>
          </a:p>
        </p:txBody>
      </p:sp>
      <p:sp>
        <p:nvSpPr>
          <p:cNvPr id="5" name="Text Placeholder 4">
            <a:extLst>
              <a:ext uri="{FF2B5EF4-FFF2-40B4-BE49-F238E27FC236}">
                <a16:creationId xmlns:a16="http://schemas.microsoft.com/office/drawing/2014/main" id="{C66C84F9-F9C9-1E4C-BAB3-F2E284E70D9E}"/>
              </a:ext>
            </a:extLst>
          </p:cNvPr>
          <p:cNvSpPr>
            <a:spLocks noGrp="1"/>
          </p:cNvSpPr>
          <p:nvPr>
            <p:ph type="body" sz="quarter" idx="14"/>
          </p:nvPr>
        </p:nvSpPr>
        <p:spPr/>
        <p:txBody>
          <a:bodyPr/>
          <a:lstStyle/>
          <a:p>
            <a:r>
              <a:rPr lang="en-DE"/>
              <a:t>geht zurück auf Carnap, ähnliche Unterscheidung wie Sinn und Bedeutung, aber nicht deckungsgleich</a:t>
            </a:r>
          </a:p>
          <a:p>
            <a:r>
              <a:rPr lang="en-DE" b="1">
                <a:solidFill>
                  <a:srgbClr val="0070C0"/>
                </a:solidFill>
              </a:rPr>
              <a:t>Intension</a:t>
            </a:r>
            <a:r>
              <a:rPr lang="en-DE"/>
              <a:t>: "Inhalt" oder "Konzept", der bzw. das durch den Ausdruck ausgedrückt wird; macht den Informationsgehalt eines Ausdrucks aus</a:t>
            </a:r>
          </a:p>
          <a:p>
            <a:r>
              <a:rPr lang="en-DE" b="1">
                <a:solidFill>
                  <a:srgbClr val="00B050"/>
                </a:solidFill>
              </a:rPr>
              <a:t>Extension</a:t>
            </a:r>
            <a:r>
              <a:rPr lang="en-DE"/>
              <a:t>: Klasse aller Entitäten, auf die ein Ausdruck aufgrund seiner Intension angewandt werden kann.</a:t>
            </a:r>
          </a:p>
        </p:txBody>
      </p:sp>
      <p:sp>
        <p:nvSpPr>
          <p:cNvPr id="6" name="Text Placeholder 5">
            <a:extLst>
              <a:ext uri="{FF2B5EF4-FFF2-40B4-BE49-F238E27FC236}">
                <a16:creationId xmlns:a16="http://schemas.microsoft.com/office/drawing/2014/main" id="{967E4F03-D367-B54E-84CB-D3A5487880F3}"/>
              </a:ext>
            </a:extLst>
          </p:cNvPr>
          <p:cNvSpPr>
            <a:spLocks noGrp="1"/>
          </p:cNvSpPr>
          <p:nvPr>
            <p:ph type="body" sz="quarter" idx="15"/>
          </p:nvPr>
        </p:nvSpPr>
        <p:spPr/>
        <p:txBody>
          <a:bodyPr/>
          <a:lstStyle/>
          <a:p>
            <a:r>
              <a:rPr lang="en-DE"/>
              <a:t>Intension und Extension</a:t>
            </a:r>
          </a:p>
        </p:txBody>
      </p:sp>
      <p:pic>
        <p:nvPicPr>
          <p:cNvPr id="7" name="Picture 2">
            <a:extLst>
              <a:ext uri="{FF2B5EF4-FFF2-40B4-BE49-F238E27FC236}">
                <a16:creationId xmlns:a16="http://schemas.microsoft.com/office/drawing/2014/main" id="{0AD6C5AB-BB99-AC45-B3CB-BB05AFD79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030" y="3655045"/>
            <a:ext cx="916336" cy="9746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B0203E-F5B6-C349-BEAC-BD6E39CDEDA7}"/>
              </a:ext>
            </a:extLst>
          </p:cNvPr>
          <p:cNvSpPr txBox="1"/>
          <p:nvPr/>
        </p:nvSpPr>
        <p:spPr>
          <a:xfrm>
            <a:off x="827584" y="3655045"/>
            <a:ext cx="1156086" cy="300210"/>
          </a:xfrm>
          <a:prstGeom prst="rect">
            <a:avLst/>
          </a:prstGeom>
          <a:noFill/>
        </p:spPr>
        <p:txBody>
          <a:bodyPr wrap="none" rtlCol="0">
            <a:spAutoFit/>
          </a:bodyPr>
          <a:lstStyle/>
          <a:p>
            <a:pPr algn="r"/>
            <a:r>
              <a:rPr lang="en-DE" i="1" dirty="0" err="1"/>
              <a:t>Morgenstern</a:t>
            </a:r>
          </a:p>
        </p:txBody>
      </p:sp>
      <p:sp>
        <p:nvSpPr>
          <p:cNvPr id="9" name="TextBox 8">
            <a:extLst>
              <a:ext uri="{FF2B5EF4-FFF2-40B4-BE49-F238E27FC236}">
                <a16:creationId xmlns:a16="http://schemas.microsoft.com/office/drawing/2014/main" id="{BA099736-D7AB-0D46-8B76-59C10A95368C}"/>
              </a:ext>
            </a:extLst>
          </p:cNvPr>
          <p:cNvSpPr txBox="1"/>
          <p:nvPr/>
        </p:nvSpPr>
        <p:spPr>
          <a:xfrm>
            <a:off x="914146" y="4329456"/>
            <a:ext cx="1069524" cy="300210"/>
          </a:xfrm>
          <a:prstGeom prst="rect">
            <a:avLst/>
          </a:prstGeom>
          <a:noFill/>
        </p:spPr>
        <p:txBody>
          <a:bodyPr wrap="none" rtlCol="0">
            <a:spAutoFit/>
          </a:bodyPr>
          <a:lstStyle/>
          <a:p>
            <a:pPr algn="r"/>
            <a:r>
              <a:rPr lang="en-DE" i="1" dirty="0" err="1"/>
              <a:t>Abendstern</a:t>
            </a:r>
          </a:p>
        </p:txBody>
      </p:sp>
      <p:cxnSp>
        <p:nvCxnSpPr>
          <p:cNvPr id="11" name="Straight Arrow Connector 10">
            <a:extLst>
              <a:ext uri="{FF2B5EF4-FFF2-40B4-BE49-F238E27FC236}">
                <a16:creationId xmlns:a16="http://schemas.microsoft.com/office/drawing/2014/main" id="{64D0ED1D-48EA-9B47-BA1A-8CAE24977911}"/>
              </a:ext>
            </a:extLst>
          </p:cNvPr>
          <p:cNvCxnSpPr>
            <a:stCxn id="9" idx="3"/>
            <a:endCxn id="7" idx="1"/>
          </p:cNvCxnSpPr>
          <p:nvPr/>
        </p:nvCxnSpPr>
        <p:spPr>
          <a:xfrm flipV="1">
            <a:off x="1983670" y="4142356"/>
            <a:ext cx="4453360" cy="33720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241275-B846-FB46-8B0D-1C5746E42528}"/>
              </a:ext>
            </a:extLst>
          </p:cNvPr>
          <p:cNvCxnSpPr>
            <a:cxnSpLocks/>
            <a:stCxn id="8" idx="3"/>
          </p:cNvCxnSpPr>
          <p:nvPr/>
        </p:nvCxnSpPr>
        <p:spPr>
          <a:xfrm>
            <a:off x="1983670" y="3805150"/>
            <a:ext cx="4453360" cy="33720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9ACA410-A620-D341-AB90-3810B524E1B9}"/>
              </a:ext>
            </a:extLst>
          </p:cNvPr>
          <p:cNvSpPr txBox="1"/>
          <p:nvPr/>
        </p:nvSpPr>
        <p:spPr>
          <a:xfrm>
            <a:off x="842138" y="3910831"/>
            <a:ext cx="1641630" cy="300210"/>
          </a:xfrm>
          <a:prstGeom prst="rect">
            <a:avLst/>
          </a:prstGeom>
          <a:noFill/>
        </p:spPr>
        <p:txBody>
          <a:bodyPr wrap="square" rtlCol="0">
            <a:spAutoFit/>
          </a:bodyPr>
          <a:lstStyle/>
          <a:p>
            <a:pPr algn="l"/>
            <a:r>
              <a:rPr lang="en-DE" dirty="0" err="1"/>
              <a:t>= Intension 1</a:t>
            </a:r>
          </a:p>
        </p:txBody>
      </p:sp>
      <p:sp>
        <p:nvSpPr>
          <p:cNvPr id="15" name="TextBox 14">
            <a:extLst>
              <a:ext uri="{FF2B5EF4-FFF2-40B4-BE49-F238E27FC236}">
                <a16:creationId xmlns:a16="http://schemas.microsoft.com/office/drawing/2014/main" id="{B8585011-8C0A-814B-B000-EB516793A836}"/>
              </a:ext>
            </a:extLst>
          </p:cNvPr>
          <p:cNvSpPr txBox="1"/>
          <p:nvPr/>
        </p:nvSpPr>
        <p:spPr>
          <a:xfrm>
            <a:off x="842138" y="4589431"/>
            <a:ext cx="1641630" cy="300210"/>
          </a:xfrm>
          <a:prstGeom prst="rect">
            <a:avLst/>
          </a:prstGeom>
          <a:noFill/>
        </p:spPr>
        <p:txBody>
          <a:bodyPr wrap="square" rtlCol="0">
            <a:spAutoFit/>
          </a:bodyPr>
          <a:lstStyle/>
          <a:p>
            <a:pPr algn="l"/>
            <a:r>
              <a:rPr lang="en-DE" dirty="0" err="1"/>
              <a:t>= Intension 2</a:t>
            </a:r>
          </a:p>
        </p:txBody>
      </p:sp>
      <p:sp>
        <p:nvSpPr>
          <p:cNvPr id="16" name="TextBox 15">
            <a:extLst>
              <a:ext uri="{FF2B5EF4-FFF2-40B4-BE49-F238E27FC236}">
                <a16:creationId xmlns:a16="http://schemas.microsoft.com/office/drawing/2014/main" id="{9E48CE0B-D848-ED49-B13F-50E467BE4333}"/>
              </a:ext>
            </a:extLst>
          </p:cNvPr>
          <p:cNvSpPr txBox="1"/>
          <p:nvPr/>
        </p:nvSpPr>
        <p:spPr>
          <a:xfrm>
            <a:off x="7230981" y="3888311"/>
            <a:ext cx="1641630" cy="508088"/>
          </a:xfrm>
          <a:prstGeom prst="rect">
            <a:avLst/>
          </a:prstGeom>
          <a:noFill/>
        </p:spPr>
        <p:txBody>
          <a:bodyPr wrap="square" rtlCol="0">
            <a:spAutoFit/>
          </a:bodyPr>
          <a:lstStyle/>
          <a:p>
            <a:pPr algn="ctr"/>
            <a:r>
              <a:rPr lang="en-DE" dirty="0" err="1"/>
              <a:t>Extension: </a:t>
            </a:r>
          </a:p>
          <a:p>
            <a:pPr algn="ctr"/>
            <a:r>
              <a:rPr lang="en-DE" dirty="0" err="1"/>
              <a:t>Planet Venus</a:t>
            </a:r>
          </a:p>
        </p:txBody>
      </p:sp>
    </p:spTree>
    <p:extLst>
      <p:ext uri="{BB962C8B-B14F-4D97-AF65-F5344CB8AC3E}">
        <p14:creationId xmlns:p14="http://schemas.microsoft.com/office/powerpoint/2010/main" val="7305318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A70D-BB1C-5E45-9C73-B5DE17552C19}"/>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87FA92CF-FEB6-964A-BE76-FCAE37601314}"/>
              </a:ext>
            </a:extLst>
          </p:cNvPr>
          <p:cNvSpPr>
            <a:spLocks noGrp="1"/>
          </p:cNvSpPr>
          <p:nvPr>
            <p:ph type="ftr" sz="quarter" idx="11"/>
          </p:nvPr>
        </p:nvSpPr>
        <p:spPr/>
        <p:txBody>
          <a:bodyPr/>
          <a:lstStyle/>
          <a:p>
            <a:r>
              <a:rPr lang="de-DE"/>
              <a:t>(Löbner 2015: 89)</a:t>
            </a:r>
          </a:p>
        </p:txBody>
      </p:sp>
      <p:sp>
        <p:nvSpPr>
          <p:cNvPr id="4" name="Slide Number Placeholder 3">
            <a:extLst>
              <a:ext uri="{FF2B5EF4-FFF2-40B4-BE49-F238E27FC236}">
                <a16:creationId xmlns:a16="http://schemas.microsoft.com/office/drawing/2014/main" id="{7CD03EFD-69D0-7843-960E-E4047FB342A9}"/>
              </a:ext>
            </a:extLst>
          </p:cNvPr>
          <p:cNvSpPr>
            <a:spLocks noGrp="1"/>
          </p:cNvSpPr>
          <p:nvPr>
            <p:ph type="sldNum" sz="quarter" idx="12"/>
          </p:nvPr>
        </p:nvSpPr>
        <p:spPr/>
        <p:txBody>
          <a:bodyPr/>
          <a:lstStyle/>
          <a:p>
            <a:fld id="{9D195BCC-3514-4B1B-9C18-24F3D67EC549}" type="slidenum">
              <a:rPr lang="de-DE" smtClean="0"/>
              <a:t>60</a:t>
            </a:fld>
            <a:endParaRPr lang="de-DE"/>
          </a:p>
        </p:txBody>
      </p:sp>
      <p:sp>
        <p:nvSpPr>
          <p:cNvPr id="5" name="Text Placeholder 4">
            <a:extLst>
              <a:ext uri="{FF2B5EF4-FFF2-40B4-BE49-F238E27FC236}">
                <a16:creationId xmlns:a16="http://schemas.microsoft.com/office/drawing/2014/main" id="{CE4298A6-0C54-7B47-81AD-BF413D225A39}"/>
              </a:ext>
            </a:extLst>
          </p:cNvPr>
          <p:cNvSpPr>
            <a:spLocks noGrp="1"/>
          </p:cNvSpPr>
          <p:nvPr>
            <p:ph type="body" sz="quarter" idx="14"/>
          </p:nvPr>
        </p:nvSpPr>
        <p:spPr/>
        <p:txBody>
          <a:bodyPr/>
          <a:lstStyle/>
          <a:p>
            <a:r>
              <a:rPr lang="en-DE"/>
              <a:t>Nomen lassen sich abhängig davon, ob sie semantisch eindeutig sind und ob sie relational sind, in 4 Typen untergliedern</a:t>
            </a:r>
          </a:p>
          <a:p>
            <a:r>
              <a:rPr lang="en-DE"/>
              <a:t>eine NP ist semantisch eindeutig, wenn die Beschreibung des Referenten unabhängig vom gegebenen Äußerungskontext eindeutig ist</a:t>
            </a:r>
          </a:p>
        </p:txBody>
      </p:sp>
      <p:sp>
        <p:nvSpPr>
          <p:cNvPr id="6" name="Text Placeholder 5">
            <a:extLst>
              <a:ext uri="{FF2B5EF4-FFF2-40B4-BE49-F238E27FC236}">
                <a16:creationId xmlns:a16="http://schemas.microsoft.com/office/drawing/2014/main" id="{94918A1F-53AD-6844-89BB-BA1517B31FE9}"/>
              </a:ext>
            </a:extLst>
          </p:cNvPr>
          <p:cNvSpPr>
            <a:spLocks noGrp="1"/>
          </p:cNvSpPr>
          <p:nvPr>
            <p:ph type="body" sz="quarter" idx="15"/>
          </p:nvPr>
        </p:nvSpPr>
        <p:spPr/>
        <p:txBody>
          <a:bodyPr/>
          <a:lstStyle/>
          <a:p>
            <a:r>
              <a:rPr lang="en-DE"/>
              <a:t>Relationalität und Eindeutigkeit</a:t>
            </a:r>
          </a:p>
        </p:txBody>
      </p:sp>
      <p:graphicFrame>
        <p:nvGraphicFramePr>
          <p:cNvPr id="7" name="Table 7">
            <a:extLst>
              <a:ext uri="{FF2B5EF4-FFF2-40B4-BE49-F238E27FC236}">
                <a16:creationId xmlns:a16="http://schemas.microsoft.com/office/drawing/2014/main" id="{5E2F6A2A-ECE3-AC40-B927-DF5256A4064E}"/>
              </a:ext>
            </a:extLst>
          </p:cNvPr>
          <p:cNvGraphicFramePr>
            <a:graphicFrameLocks noGrp="1"/>
          </p:cNvGraphicFramePr>
          <p:nvPr>
            <p:extLst>
              <p:ext uri="{D42A27DB-BD31-4B8C-83A1-F6EECF244321}">
                <p14:modId xmlns:p14="http://schemas.microsoft.com/office/powerpoint/2010/main" val="70111546"/>
              </p:ext>
            </p:extLst>
          </p:nvPr>
        </p:nvGraphicFramePr>
        <p:xfrm>
          <a:off x="312211" y="3166707"/>
          <a:ext cx="8519577" cy="1651000"/>
        </p:xfrm>
        <a:graphic>
          <a:graphicData uri="http://schemas.openxmlformats.org/drawingml/2006/table">
            <a:tbl>
              <a:tblPr firstRow="1" firstCol="1" bandRow="1">
                <a:tableStyleId>{5C22544A-7EE6-4342-B048-85BDC9FD1C3A}</a:tableStyleId>
              </a:tblPr>
              <a:tblGrid>
                <a:gridCol w="2839859">
                  <a:extLst>
                    <a:ext uri="{9D8B030D-6E8A-4147-A177-3AD203B41FA5}">
                      <a16:colId xmlns:a16="http://schemas.microsoft.com/office/drawing/2014/main" val="2510895482"/>
                    </a:ext>
                  </a:extLst>
                </a:gridCol>
                <a:gridCol w="2839859">
                  <a:extLst>
                    <a:ext uri="{9D8B030D-6E8A-4147-A177-3AD203B41FA5}">
                      <a16:colId xmlns:a16="http://schemas.microsoft.com/office/drawing/2014/main" val="3387416815"/>
                    </a:ext>
                  </a:extLst>
                </a:gridCol>
                <a:gridCol w="2839859">
                  <a:extLst>
                    <a:ext uri="{9D8B030D-6E8A-4147-A177-3AD203B41FA5}">
                      <a16:colId xmlns:a16="http://schemas.microsoft.com/office/drawing/2014/main" val="2289223481"/>
                    </a:ext>
                  </a:extLst>
                </a:gridCol>
              </a:tblGrid>
              <a:tr h="370840">
                <a:tc>
                  <a:txBody>
                    <a:bodyPr/>
                    <a:lstStyle/>
                    <a:p>
                      <a:endParaRPr lang="en-DE"/>
                    </a:p>
                  </a:txBody>
                  <a:tcPr/>
                </a:tc>
                <a:tc>
                  <a:txBody>
                    <a:bodyPr/>
                    <a:lstStyle/>
                    <a:p>
                      <a:r>
                        <a:rPr lang="en-DE"/>
                        <a:t>nicht inhärent eindeutig</a:t>
                      </a:r>
                    </a:p>
                  </a:txBody>
                  <a:tcPr/>
                </a:tc>
                <a:tc>
                  <a:txBody>
                    <a:bodyPr/>
                    <a:lstStyle/>
                    <a:p>
                      <a:r>
                        <a:rPr lang="en-DE"/>
                        <a:t>inhärent eindeutig</a:t>
                      </a:r>
                    </a:p>
                  </a:txBody>
                  <a:tcPr/>
                </a:tc>
                <a:extLst>
                  <a:ext uri="{0D108BD9-81ED-4DB2-BD59-A6C34878D82A}">
                    <a16:rowId xmlns:a16="http://schemas.microsoft.com/office/drawing/2014/main" val="4178993140"/>
                  </a:ext>
                </a:extLst>
              </a:tr>
              <a:tr h="370840">
                <a:tc>
                  <a:txBody>
                    <a:bodyPr/>
                    <a:lstStyle/>
                    <a:p>
                      <a:r>
                        <a:rPr lang="en-DE"/>
                        <a:t>nicht relational</a:t>
                      </a:r>
                    </a:p>
                  </a:txBody>
                  <a:tcPr/>
                </a:tc>
                <a:tc>
                  <a:txBody>
                    <a:bodyPr/>
                    <a:lstStyle/>
                    <a:p>
                      <a:r>
                        <a:rPr lang="en-DE" b="1"/>
                        <a:t>sortale Nomen</a:t>
                      </a:r>
                    </a:p>
                    <a:p>
                      <a:r>
                        <a:rPr lang="en-DE" b="0" i="1"/>
                        <a:t>Junge, Hund, Rock, Stein</a:t>
                      </a:r>
                    </a:p>
                  </a:txBody>
                  <a:tcPr/>
                </a:tc>
                <a:tc>
                  <a:txBody>
                    <a:bodyPr/>
                    <a:lstStyle/>
                    <a:p>
                      <a:r>
                        <a:rPr lang="en-DE" b="1"/>
                        <a:t>Individualnomen</a:t>
                      </a:r>
                    </a:p>
                    <a:p>
                      <a:r>
                        <a:rPr lang="en-DE" b="0" i="1"/>
                        <a:t>Papst, Sonne, Datum</a:t>
                      </a:r>
                    </a:p>
                  </a:txBody>
                  <a:tcPr/>
                </a:tc>
                <a:extLst>
                  <a:ext uri="{0D108BD9-81ED-4DB2-BD59-A6C34878D82A}">
                    <a16:rowId xmlns:a16="http://schemas.microsoft.com/office/drawing/2014/main" val="742227808"/>
                  </a:ext>
                </a:extLst>
              </a:tr>
              <a:tr h="370840">
                <a:tc>
                  <a:txBody>
                    <a:bodyPr/>
                    <a:lstStyle/>
                    <a:p>
                      <a:r>
                        <a:rPr lang="en-DE"/>
                        <a:t>relational</a:t>
                      </a:r>
                    </a:p>
                  </a:txBody>
                  <a:tcPr/>
                </a:tc>
                <a:tc>
                  <a:txBody>
                    <a:bodyPr/>
                    <a:lstStyle/>
                    <a:p>
                      <a:r>
                        <a:rPr lang="en-DE" b="1"/>
                        <a:t>relationale Nomen</a:t>
                      </a:r>
                    </a:p>
                    <a:p>
                      <a:r>
                        <a:rPr lang="en-DE" b="0" i="1"/>
                        <a:t>Sohn, Bein, Eigenschaft</a:t>
                      </a:r>
                    </a:p>
                  </a:txBody>
                  <a:tcPr/>
                </a:tc>
                <a:tc>
                  <a:txBody>
                    <a:bodyPr/>
                    <a:lstStyle/>
                    <a:p>
                      <a:r>
                        <a:rPr lang="en-DE" b="1"/>
                        <a:t>Funktionalnomen</a:t>
                      </a:r>
                    </a:p>
                    <a:p>
                      <a:r>
                        <a:rPr lang="en-DE" b="0" i="1"/>
                        <a:t>Vater, Kopf, Größe</a:t>
                      </a:r>
                    </a:p>
                  </a:txBody>
                  <a:tcPr/>
                </a:tc>
                <a:extLst>
                  <a:ext uri="{0D108BD9-81ED-4DB2-BD59-A6C34878D82A}">
                    <a16:rowId xmlns:a16="http://schemas.microsoft.com/office/drawing/2014/main" val="706653857"/>
                  </a:ext>
                </a:extLst>
              </a:tr>
            </a:tbl>
          </a:graphicData>
        </a:graphic>
      </p:graphicFrame>
    </p:spTree>
    <p:extLst>
      <p:ext uri="{BB962C8B-B14F-4D97-AF65-F5344CB8AC3E}">
        <p14:creationId xmlns:p14="http://schemas.microsoft.com/office/powerpoint/2010/main" val="3899905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1C71-BE75-7E47-AEEE-757F94BE7188}"/>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0F6177BD-741A-2443-B4CB-95537A25BE7D}"/>
              </a:ext>
            </a:extLst>
          </p:cNvPr>
          <p:cNvSpPr>
            <a:spLocks noGrp="1"/>
          </p:cNvSpPr>
          <p:nvPr>
            <p:ph type="ftr" sz="quarter" idx="11"/>
          </p:nvPr>
        </p:nvSpPr>
        <p:spPr/>
        <p:txBody>
          <a:bodyPr/>
          <a:lstStyle/>
          <a:p>
            <a:r>
              <a:rPr lang="de-DE"/>
              <a:t>(Löbner 2015: 129)</a:t>
            </a:r>
          </a:p>
        </p:txBody>
      </p:sp>
      <p:sp>
        <p:nvSpPr>
          <p:cNvPr id="4" name="Slide Number Placeholder 3">
            <a:extLst>
              <a:ext uri="{FF2B5EF4-FFF2-40B4-BE49-F238E27FC236}">
                <a16:creationId xmlns:a16="http://schemas.microsoft.com/office/drawing/2014/main" id="{F6D173D3-B61D-664F-9962-0CD9B4BDC845}"/>
              </a:ext>
            </a:extLst>
          </p:cNvPr>
          <p:cNvSpPr>
            <a:spLocks noGrp="1"/>
          </p:cNvSpPr>
          <p:nvPr>
            <p:ph type="sldNum" sz="quarter" idx="12"/>
          </p:nvPr>
        </p:nvSpPr>
        <p:spPr/>
        <p:txBody>
          <a:bodyPr/>
          <a:lstStyle/>
          <a:p>
            <a:fld id="{9D195BCC-3514-4B1B-9C18-24F3D67EC549}" type="slidenum">
              <a:rPr lang="de-DE" smtClean="0"/>
              <a:t>61</a:t>
            </a:fld>
            <a:endParaRPr lang="de-DE"/>
          </a:p>
        </p:txBody>
      </p:sp>
      <p:sp>
        <p:nvSpPr>
          <p:cNvPr id="5" name="Text Placeholder 4">
            <a:extLst>
              <a:ext uri="{FF2B5EF4-FFF2-40B4-BE49-F238E27FC236}">
                <a16:creationId xmlns:a16="http://schemas.microsoft.com/office/drawing/2014/main" id="{2DE69439-EAEB-BB4B-ABB4-88927634C16C}"/>
              </a:ext>
            </a:extLst>
          </p:cNvPr>
          <p:cNvSpPr>
            <a:spLocks noGrp="1"/>
          </p:cNvSpPr>
          <p:nvPr>
            <p:ph type="body" sz="quarter" idx="14"/>
          </p:nvPr>
        </p:nvSpPr>
        <p:spPr/>
        <p:txBody>
          <a:bodyPr/>
          <a:lstStyle/>
          <a:p>
            <a:r>
              <a:rPr lang="en-DE"/>
              <a:t>die meisten Nomen sind einstellige Prädikatsausdrücke</a:t>
            </a:r>
          </a:p>
          <a:p>
            <a:r>
              <a:rPr lang="en-DE"/>
              <a:t>sie werden v.a. als Kopf </a:t>
            </a:r>
            <a:r>
              <a:rPr lang="en-DE" b="1"/>
              <a:t>referierender</a:t>
            </a:r>
            <a:r>
              <a:rPr lang="en-DE"/>
              <a:t> NPs benutzt, die z.B. als Verbkomplement dienen.</a:t>
            </a:r>
          </a:p>
          <a:p>
            <a:endParaRPr lang="en-DE"/>
          </a:p>
          <a:p>
            <a:pPr marL="0" indent="0" algn="ctr">
              <a:buNone/>
            </a:pPr>
            <a:r>
              <a:rPr lang="en-DE" i="1"/>
              <a:t>Der </a:t>
            </a:r>
            <a:r>
              <a:rPr lang="en-DE" b="1" i="1"/>
              <a:t>Hund</a:t>
            </a:r>
            <a:r>
              <a:rPr lang="en-DE" i="1"/>
              <a:t> hat die </a:t>
            </a:r>
            <a:r>
              <a:rPr lang="en-DE" b="1" i="1"/>
              <a:t>Tür</a:t>
            </a:r>
            <a:r>
              <a:rPr lang="en-DE" i="1"/>
              <a:t> zerkratzt.</a:t>
            </a:r>
          </a:p>
          <a:p>
            <a:pPr marL="0" indent="0" algn="ctr">
              <a:buNone/>
            </a:pPr>
            <a:endParaRPr lang="en-DE" i="1"/>
          </a:p>
          <a:p>
            <a:r>
              <a:rPr lang="en-DE"/>
              <a:t>Daneben ist ein </a:t>
            </a:r>
            <a:r>
              <a:rPr lang="en-DE" b="1"/>
              <a:t>prädikativer</a:t>
            </a:r>
            <a:r>
              <a:rPr lang="en-DE"/>
              <a:t> Gebrauch möglich. Prädikative NPs referieren nicht:</a:t>
            </a:r>
          </a:p>
          <a:p>
            <a:endParaRPr lang="en-DE"/>
          </a:p>
          <a:p>
            <a:pPr marL="0" indent="0" algn="ctr">
              <a:buNone/>
            </a:pPr>
            <a:r>
              <a:rPr lang="en-DE" i="1"/>
              <a:t>Klaus ist </a:t>
            </a:r>
            <a:r>
              <a:rPr lang="en-DE" b="1" i="1"/>
              <a:t>Schlagzeuger</a:t>
            </a:r>
            <a:r>
              <a:rPr lang="en-DE" i="1"/>
              <a:t>.</a:t>
            </a:r>
          </a:p>
        </p:txBody>
      </p:sp>
      <p:sp>
        <p:nvSpPr>
          <p:cNvPr id="6" name="Text Placeholder 5">
            <a:extLst>
              <a:ext uri="{FF2B5EF4-FFF2-40B4-BE49-F238E27FC236}">
                <a16:creationId xmlns:a16="http://schemas.microsoft.com/office/drawing/2014/main" id="{403D601D-0FB0-4D46-992D-0B5780754694}"/>
              </a:ext>
            </a:extLst>
          </p:cNvPr>
          <p:cNvSpPr>
            <a:spLocks noGrp="1"/>
          </p:cNvSpPr>
          <p:nvPr>
            <p:ph type="body" sz="quarter" idx="15"/>
          </p:nvPr>
        </p:nvSpPr>
        <p:spPr/>
        <p:txBody>
          <a:bodyPr/>
          <a:lstStyle/>
          <a:p>
            <a:r>
              <a:rPr lang="en-DE"/>
              <a:t>Nomen</a:t>
            </a:r>
          </a:p>
        </p:txBody>
      </p:sp>
    </p:spTree>
    <p:extLst>
      <p:ext uri="{BB962C8B-B14F-4D97-AF65-F5344CB8AC3E}">
        <p14:creationId xmlns:p14="http://schemas.microsoft.com/office/powerpoint/2010/main" val="1736422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2D1F-5B5A-0A4F-AC72-B38198A94179}"/>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7755AAA4-6356-444F-A3E0-23F5F8DF2F6D}"/>
              </a:ext>
            </a:extLst>
          </p:cNvPr>
          <p:cNvSpPr>
            <a:spLocks noGrp="1"/>
          </p:cNvSpPr>
          <p:nvPr>
            <p:ph type="ftr" sz="quarter" idx="11"/>
          </p:nvPr>
        </p:nvSpPr>
        <p:spPr/>
        <p:txBody>
          <a:bodyPr/>
          <a:lstStyle/>
          <a:p>
            <a:r>
              <a:rPr lang="de-DE"/>
              <a:t>(Löbner 2016: 130)</a:t>
            </a:r>
          </a:p>
        </p:txBody>
      </p:sp>
      <p:sp>
        <p:nvSpPr>
          <p:cNvPr id="4" name="Slide Number Placeholder 3">
            <a:extLst>
              <a:ext uri="{FF2B5EF4-FFF2-40B4-BE49-F238E27FC236}">
                <a16:creationId xmlns:a16="http://schemas.microsoft.com/office/drawing/2014/main" id="{91B7708F-1B8D-DA42-AE1A-7C889E6B2BE8}"/>
              </a:ext>
            </a:extLst>
          </p:cNvPr>
          <p:cNvSpPr>
            <a:spLocks noGrp="1"/>
          </p:cNvSpPr>
          <p:nvPr>
            <p:ph type="sldNum" sz="quarter" idx="12"/>
          </p:nvPr>
        </p:nvSpPr>
        <p:spPr/>
        <p:txBody>
          <a:bodyPr/>
          <a:lstStyle/>
          <a:p>
            <a:fld id="{9D195BCC-3514-4B1B-9C18-24F3D67EC549}" type="slidenum">
              <a:rPr lang="de-DE" smtClean="0"/>
              <a:t>62</a:t>
            </a:fld>
            <a:endParaRPr lang="de-DE"/>
          </a:p>
        </p:txBody>
      </p:sp>
      <p:sp>
        <p:nvSpPr>
          <p:cNvPr id="5" name="Text Placeholder 4">
            <a:extLst>
              <a:ext uri="{FF2B5EF4-FFF2-40B4-BE49-F238E27FC236}">
                <a16:creationId xmlns:a16="http://schemas.microsoft.com/office/drawing/2014/main" id="{AD85E092-C46E-E841-9E31-BAFE84BD8C7D}"/>
              </a:ext>
            </a:extLst>
          </p:cNvPr>
          <p:cNvSpPr>
            <a:spLocks noGrp="1"/>
          </p:cNvSpPr>
          <p:nvPr>
            <p:ph type="body" sz="quarter" idx="14"/>
          </p:nvPr>
        </p:nvSpPr>
        <p:spPr/>
        <p:txBody>
          <a:bodyPr/>
          <a:lstStyle/>
          <a:p>
            <a:r>
              <a:rPr lang="en-DE"/>
              <a:t>Neben einstelligen gibt es auch mehrstellige, sog. </a:t>
            </a:r>
            <a:r>
              <a:rPr lang="en-DE" b="1"/>
              <a:t>relationale Nomen </a:t>
            </a:r>
            <a:endParaRPr lang="en-DE"/>
          </a:p>
          <a:p>
            <a:r>
              <a:rPr lang="en-DE"/>
              <a:t>z.B. Verwandtschaftsbezeichnungen: </a:t>
            </a:r>
          </a:p>
          <a:p>
            <a:pPr lvl="1"/>
            <a:r>
              <a:rPr lang="en-DE"/>
              <a:t>haben ein </a:t>
            </a:r>
            <a:r>
              <a:rPr lang="en-DE" b="1"/>
              <a:t>relationales Argument </a:t>
            </a:r>
            <a:r>
              <a:rPr lang="en-DE"/>
              <a:t>zu der Person, zu der die Verwandtschaftsbeziehung besteht, z.B. </a:t>
            </a:r>
            <a:r>
              <a:rPr lang="en-DE" i="1"/>
              <a:t>Bruder, Schwester, Onkel, Tante...</a:t>
            </a:r>
            <a:endParaRPr lang="en-DE"/>
          </a:p>
          <a:p>
            <a:pPr lvl="1"/>
            <a:r>
              <a:rPr lang="en-DE"/>
              <a:t>In der Terminologie der Verwandtschaftsbegriffe nennt man dieses relationale Argument auch </a:t>
            </a:r>
            <a:r>
              <a:rPr lang="en-DE" b="1"/>
              <a:t>Propositus.</a:t>
            </a:r>
            <a:endParaRPr lang="en-DE"/>
          </a:p>
        </p:txBody>
      </p:sp>
      <p:sp>
        <p:nvSpPr>
          <p:cNvPr id="6" name="Text Placeholder 5">
            <a:extLst>
              <a:ext uri="{FF2B5EF4-FFF2-40B4-BE49-F238E27FC236}">
                <a16:creationId xmlns:a16="http://schemas.microsoft.com/office/drawing/2014/main" id="{CEB8016B-6C4A-424A-AABE-91E2E4259261}"/>
              </a:ext>
            </a:extLst>
          </p:cNvPr>
          <p:cNvSpPr>
            <a:spLocks noGrp="1"/>
          </p:cNvSpPr>
          <p:nvPr>
            <p:ph type="body" sz="quarter" idx="15"/>
          </p:nvPr>
        </p:nvSpPr>
        <p:spPr/>
        <p:txBody>
          <a:bodyPr/>
          <a:lstStyle/>
          <a:p>
            <a:r>
              <a:rPr lang="en-DE"/>
              <a:t>Relationale Nomen</a:t>
            </a:r>
          </a:p>
        </p:txBody>
      </p:sp>
    </p:spTree>
    <p:extLst>
      <p:ext uri="{BB962C8B-B14F-4D97-AF65-F5344CB8AC3E}">
        <p14:creationId xmlns:p14="http://schemas.microsoft.com/office/powerpoint/2010/main" val="343853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43A6-339E-E84E-A2B9-910B13D823EF}"/>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A189D3E8-6783-9048-896F-96706729B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FA3D49C-5F16-0446-B59C-07F6143306D9}"/>
              </a:ext>
            </a:extLst>
          </p:cNvPr>
          <p:cNvSpPr>
            <a:spLocks noGrp="1"/>
          </p:cNvSpPr>
          <p:nvPr>
            <p:ph type="sldNum" sz="quarter" idx="12"/>
          </p:nvPr>
        </p:nvSpPr>
        <p:spPr/>
        <p:txBody>
          <a:bodyPr/>
          <a:lstStyle/>
          <a:p>
            <a:fld id="{9D195BCC-3514-4B1B-9C18-24F3D67EC549}" type="slidenum">
              <a:rPr lang="de-DE" smtClean="0"/>
              <a:t>63</a:t>
            </a:fld>
            <a:endParaRPr lang="de-DE"/>
          </a:p>
        </p:txBody>
      </p:sp>
      <p:sp>
        <p:nvSpPr>
          <p:cNvPr id="10" name="Oval 9">
            <a:extLst>
              <a:ext uri="{FF2B5EF4-FFF2-40B4-BE49-F238E27FC236}">
                <a16:creationId xmlns:a16="http://schemas.microsoft.com/office/drawing/2014/main" id="{F3CD0545-B6B6-AE47-B459-99CB6233B9FF}"/>
              </a:ext>
            </a:extLst>
          </p:cNvPr>
          <p:cNvSpPr/>
          <p:nvPr/>
        </p:nvSpPr>
        <p:spPr>
          <a:xfrm>
            <a:off x="9828584" y="3367013"/>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26" name="Picture 2" descr="Happy, Stickman, Stick Figure, Matchstick Man, Dancing">
            <a:extLst>
              <a:ext uri="{FF2B5EF4-FFF2-40B4-BE49-F238E27FC236}">
                <a16:creationId xmlns:a16="http://schemas.microsoft.com/office/drawing/2014/main" id="{1400B6DF-6EF3-4F40-898E-AE7034779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960" y="2071019"/>
            <a:ext cx="627240" cy="12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gry, Stickman, Stick Figure, Matchstick Man">
            <a:extLst>
              <a:ext uri="{FF2B5EF4-FFF2-40B4-BE49-F238E27FC236}">
                <a16:creationId xmlns:a16="http://schemas.microsoft.com/office/drawing/2014/main" id="{0AE3A5EE-C4D1-4F4E-9B5F-64526AE2E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771880"/>
            <a:ext cx="553651" cy="11073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ld, Elderly, Grandfather, Grandpa, Stickman">
            <a:extLst>
              <a:ext uri="{FF2B5EF4-FFF2-40B4-BE49-F238E27FC236}">
                <a16:creationId xmlns:a16="http://schemas.microsoft.com/office/drawing/2014/main" id="{B31475B8-9EE4-D94B-A95E-4A10FBB4A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461" y="811997"/>
            <a:ext cx="706547" cy="11229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rink, Toast, Cheers, Glass, Man, Stick-Man">
            <a:extLst>
              <a:ext uri="{FF2B5EF4-FFF2-40B4-BE49-F238E27FC236}">
                <a16:creationId xmlns:a16="http://schemas.microsoft.com/office/drawing/2014/main" id="{16A4E1EE-21F4-FA4D-8795-5BEBB71101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2179" y="2071019"/>
            <a:ext cx="627240" cy="125448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166D8FD-C5A4-994E-9F54-A6233626D6AF}"/>
              </a:ext>
            </a:extLst>
          </p:cNvPr>
          <p:cNvCxnSpPr/>
          <p:nvPr/>
        </p:nvCxnSpPr>
        <p:spPr>
          <a:xfrm flipH="1">
            <a:off x="2879419" y="1422797"/>
            <a:ext cx="978737" cy="648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2699DA4-EBB0-F549-8687-84689C92095A}"/>
              </a:ext>
            </a:extLst>
          </p:cNvPr>
          <p:cNvCxnSpPr>
            <a:cxnSpLocks/>
          </p:cNvCxnSpPr>
          <p:nvPr/>
        </p:nvCxnSpPr>
        <p:spPr>
          <a:xfrm>
            <a:off x="4664064" y="1378760"/>
            <a:ext cx="978737" cy="648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FEDC986-4A0C-CA41-BECA-A127DB0309C8}"/>
              </a:ext>
            </a:extLst>
          </p:cNvPr>
          <p:cNvCxnSpPr>
            <a:cxnSpLocks/>
          </p:cNvCxnSpPr>
          <p:nvPr/>
        </p:nvCxnSpPr>
        <p:spPr>
          <a:xfrm flipH="1">
            <a:off x="6132169" y="3368425"/>
            <a:ext cx="1" cy="308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66FA894-02C7-9F4E-A066-F59F48E0024A}"/>
              </a:ext>
            </a:extLst>
          </p:cNvPr>
          <p:cNvCxnSpPr>
            <a:cxnSpLocks/>
            <a:stCxn id="1028" idx="1"/>
          </p:cNvCxnSpPr>
          <p:nvPr/>
        </p:nvCxnSpPr>
        <p:spPr>
          <a:xfrm flipH="1" flipV="1">
            <a:off x="2701210" y="2779137"/>
            <a:ext cx="3166934" cy="1546394"/>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76C5EE62-0E27-844F-90E5-8C8BE465B77C}"/>
              </a:ext>
            </a:extLst>
          </p:cNvPr>
          <p:cNvSpPr/>
          <p:nvPr/>
        </p:nvSpPr>
        <p:spPr>
          <a:xfrm>
            <a:off x="5724128" y="3655045"/>
            <a:ext cx="843264" cy="1298517"/>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TextBox 20">
            <a:extLst>
              <a:ext uri="{FF2B5EF4-FFF2-40B4-BE49-F238E27FC236}">
                <a16:creationId xmlns:a16="http://schemas.microsoft.com/office/drawing/2014/main" id="{528EB40E-EF3F-DD49-922A-6D472FCD03A5}"/>
              </a:ext>
            </a:extLst>
          </p:cNvPr>
          <p:cNvSpPr txBox="1"/>
          <p:nvPr/>
        </p:nvSpPr>
        <p:spPr>
          <a:xfrm>
            <a:off x="6583998" y="4019803"/>
            <a:ext cx="2536272" cy="800219"/>
          </a:xfrm>
          <a:prstGeom prst="rect">
            <a:avLst/>
          </a:prstGeom>
          <a:noFill/>
        </p:spPr>
        <p:txBody>
          <a:bodyPr wrap="none" rtlCol="0">
            <a:spAutoFit/>
          </a:bodyPr>
          <a:lstStyle/>
          <a:p>
            <a:pPr algn="l"/>
            <a:r>
              <a:rPr lang="en-DE" sz="2800" dirty="0" err="1">
                <a:solidFill>
                  <a:srgbClr val="0070C0"/>
                </a:solidFill>
                <a:latin typeface="Ink Free" panose="03080402000500000000" pitchFamily="66" charset="0"/>
              </a:rPr>
              <a:t>Propositus</a:t>
            </a:r>
          </a:p>
          <a:p>
            <a:pPr algn="l"/>
            <a:r>
              <a:rPr lang="en-DE" sz="1800" dirty="0" err="1">
                <a:solidFill>
                  <a:srgbClr val="0070C0"/>
                </a:solidFill>
                <a:latin typeface="Ink Free" panose="03080402000500000000" pitchFamily="66" charset="0"/>
              </a:rPr>
              <a:t>(relationales Argument)</a:t>
            </a:r>
          </a:p>
        </p:txBody>
      </p:sp>
      <p:sp>
        <p:nvSpPr>
          <p:cNvPr id="30" name="Oval 29">
            <a:extLst>
              <a:ext uri="{FF2B5EF4-FFF2-40B4-BE49-F238E27FC236}">
                <a16:creationId xmlns:a16="http://schemas.microsoft.com/office/drawing/2014/main" id="{0B4C919E-9A98-AC40-8134-3E148CCFCC08}"/>
              </a:ext>
            </a:extLst>
          </p:cNvPr>
          <p:cNvSpPr/>
          <p:nvPr/>
        </p:nvSpPr>
        <p:spPr>
          <a:xfrm>
            <a:off x="2051720" y="2016423"/>
            <a:ext cx="843264" cy="129851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TextBox 30">
            <a:extLst>
              <a:ext uri="{FF2B5EF4-FFF2-40B4-BE49-F238E27FC236}">
                <a16:creationId xmlns:a16="http://schemas.microsoft.com/office/drawing/2014/main" id="{E93B97D0-8BE8-BC49-864A-7D936B196CEA}"/>
              </a:ext>
            </a:extLst>
          </p:cNvPr>
          <p:cNvSpPr txBox="1"/>
          <p:nvPr/>
        </p:nvSpPr>
        <p:spPr>
          <a:xfrm>
            <a:off x="460994" y="2313315"/>
            <a:ext cx="1552028" cy="523220"/>
          </a:xfrm>
          <a:prstGeom prst="rect">
            <a:avLst/>
          </a:prstGeom>
          <a:noFill/>
        </p:spPr>
        <p:txBody>
          <a:bodyPr wrap="none" rtlCol="0">
            <a:spAutoFit/>
          </a:bodyPr>
          <a:lstStyle/>
          <a:p>
            <a:pPr algn="l"/>
            <a:r>
              <a:rPr lang="en-DE" sz="2800" dirty="0" err="1">
                <a:solidFill>
                  <a:srgbClr val="00B050"/>
                </a:solidFill>
                <a:latin typeface="Ink Free" panose="03080402000500000000" pitchFamily="66" charset="0"/>
              </a:rPr>
              <a:t>Referent</a:t>
            </a:r>
            <a:endParaRPr lang="en-DE" sz="1800" dirty="0" err="1">
              <a:solidFill>
                <a:srgbClr val="00B050"/>
              </a:solidFill>
              <a:latin typeface="Ink Free" panose="03080402000500000000" pitchFamily="66" charset="0"/>
            </a:endParaRPr>
          </a:p>
        </p:txBody>
      </p:sp>
      <p:sp>
        <p:nvSpPr>
          <p:cNvPr id="22" name="TextBox 21">
            <a:extLst>
              <a:ext uri="{FF2B5EF4-FFF2-40B4-BE49-F238E27FC236}">
                <a16:creationId xmlns:a16="http://schemas.microsoft.com/office/drawing/2014/main" id="{0357B6A8-82E0-C841-A0D4-16F03880F3DB}"/>
              </a:ext>
            </a:extLst>
          </p:cNvPr>
          <p:cNvSpPr txBox="1"/>
          <p:nvPr/>
        </p:nvSpPr>
        <p:spPr>
          <a:xfrm>
            <a:off x="1897288" y="3411954"/>
            <a:ext cx="1152128" cy="301470"/>
          </a:xfrm>
          <a:prstGeom prst="rect">
            <a:avLst/>
          </a:prstGeom>
          <a:noFill/>
        </p:spPr>
        <p:txBody>
          <a:bodyPr wrap="square" rtlCol="0">
            <a:spAutoFit/>
          </a:bodyPr>
          <a:lstStyle/>
          <a:p>
            <a:pPr algn="ctr"/>
            <a:r>
              <a:rPr lang="en-DE" dirty="0" err="1"/>
              <a:t>Onkel/Tante</a:t>
            </a:r>
          </a:p>
        </p:txBody>
      </p:sp>
    </p:spTree>
    <p:extLst>
      <p:ext uri="{BB962C8B-B14F-4D97-AF65-F5344CB8AC3E}">
        <p14:creationId xmlns:p14="http://schemas.microsoft.com/office/powerpoint/2010/main" val="424771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30" grpId="0" animBg="1"/>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11F0-E843-DD48-A70C-31C38A735F01}"/>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F32AB5CF-EB13-D944-A981-A6191846F552}"/>
              </a:ext>
            </a:extLst>
          </p:cNvPr>
          <p:cNvSpPr>
            <a:spLocks noGrp="1"/>
          </p:cNvSpPr>
          <p:nvPr>
            <p:ph type="ftr" sz="quarter" idx="11"/>
          </p:nvPr>
        </p:nvSpPr>
        <p:spPr/>
        <p:txBody>
          <a:bodyPr/>
          <a:lstStyle/>
          <a:p>
            <a:r>
              <a:rPr lang="de-DE"/>
              <a:t>(Pafel &amp; Reich 2016: 113f.)</a:t>
            </a:r>
          </a:p>
        </p:txBody>
      </p:sp>
      <p:sp>
        <p:nvSpPr>
          <p:cNvPr id="4" name="Slide Number Placeholder 3">
            <a:extLst>
              <a:ext uri="{FF2B5EF4-FFF2-40B4-BE49-F238E27FC236}">
                <a16:creationId xmlns:a16="http://schemas.microsoft.com/office/drawing/2014/main" id="{052A6AC6-3050-754D-901A-E0A29C056603}"/>
              </a:ext>
            </a:extLst>
          </p:cNvPr>
          <p:cNvSpPr>
            <a:spLocks noGrp="1"/>
          </p:cNvSpPr>
          <p:nvPr>
            <p:ph type="sldNum" sz="quarter" idx="12"/>
          </p:nvPr>
        </p:nvSpPr>
        <p:spPr/>
        <p:txBody>
          <a:bodyPr/>
          <a:lstStyle/>
          <a:p>
            <a:fld id="{9D195BCC-3514-4B1B-9C18-24F3D67EC549}" type="slidenum">
              <a:rPr lang="de-DE" smtClean="0"/>
              <a:t>64</a:t>
            </a:fld>
            <a:endParaRPr lang="de-DE"/>
          </a:p>
        </p:txBody>
      </p:sp>
      <p:sp>
        <p:nvSpPr>
          <p:cNvPr id="5" name="Text Placeholder 4">
            <a:extLst>
              <a:ext uri="{FF2B5EF4-FFF2-40B4-BE49-F238E27FC236}">
                <a16:creationId xmlns:a16="http://schemas.microsoft.com/office/drawing/2014/main" id="{2DFD9AC1-0C41-054D-8B1B-9F9F2E4CC4CA}"/>
              </a:ext>
            </a:extLst>
          </p:cNvPr>
          <p:cNvSpPr>
            <a:spLocks noGrp="1"/>
          </p:cNvSpPr>
          <p:nvPr>
            <p:ph type="body" sz="quarter" idx="14"/>
          </p:nvPr>
        </p:nvSpPr>
        <p:spPr/>
        <p:txBody>
          <a:bodyPr/>
          <a:lstStyle/>
          <a:p>
            <a:r>
              <a:rPr lang="en-DE" sz="2400"/>
              <a:t>zwei Großgruppen von Substantiven, die ein deutlich unterschiedliches Verhalten zeigen:</a:t>
            </a:r>
          </a:p>
          <a:p>
            <a:pPr lvl="1"/>
            <a:r>
              <a:rPr lang="en-DE" sz="2000">
                <a:solidFill>
                  <a:srgbClr val="0070C0"/>
                </a:solidFill>
              </a:rPr>
              <a:t>Individuativa</a:t>
            </a:r>
            <a:r>
              <a:rPr lang="en-DE" sz="2000"/>
              <a:t>: Substantive, die Entitäten denotieren, die man im Prinzip zählen könnte, z.B. </a:t>
            </a:r>
            <a:r>
              <a:rPr lang="en-DE" sz="2000" i="1"/>
              <a:t>Klaviersonate, Flügel, Partitur, Ehe, Jahr, ...</a:t>
            </a:r>
          </a:p>
          <a:p>
            <a:pPr lvl="1"/>
            <a:r>
              <a:rPr lang="en-DE" sz="2000">
                <a:solidFill>
                  <a:srgbClr val="00B050"/>
                </a:solidFill>
              </a:rPr>
              <a:t>Kontinuativa</a:t>
            </a:r>
            <a:r>
              <a:rPr lang="en-DE" sz="2000"/>
              <a:t>: Substantive, die nicht-zählbare Substanzen, Stoffe, Massen etc. denotieren, z.B. </a:t>
            </a:r>
            <a:r>
              <a:rPr lang="en-DE" sz="2000" i="1"/>
              <a:t>Wasser, Gold, Staub, Erde, Musik</a:t>
            </a:r>
          </a:p>
          <a:p>
            <a:r>
              <a:rPr lang="en-DE" sz="2400"/>
              <a:t>auch "zählbare Nomen" und "unzählbare Nomen" (engl. </a:t>
            </a:r>
            <a:r>
              <a:rPr lang="en-DE" sz="2400" i="1"/>
              <a:t>count nouns / mass nouns</a:t>
            </a:r>
            <a:r>
              <a:rPr lang="en-DE" sz="2400"/>
              <a:t>)</a:t>
            </a:r>
            <a:r>
              <a:rPr lang="en-DE" sz="2400" i="1"/>
              <a:t> </a:t>
            </a:r>
            <a:r>
              <a:rPr lang="en-DE" sz="2400"/>
              <a:t>genannt</a:t>
            </a:r>
          </a:p>
        </p:txBody>
      </p:sp>
      <p:sp>
        <p:nvSpPr>
          <p:cNvPr id="6" name="Text Placeholder 5">
            <a:extLst>
              <a:ext uri="{FF2B5EF4-FFF2-40B4-BE49-F238E27FC236}">
                <a16:creationId xmlns:a16="http://schemas.microsoft.com/office/drawing/2014/main" id="{41FE3C83-8319-3844-B2ED-1A3E209658F2}"/>
              </a:ext>
            </a:extLst>
          </p:cNvPr>
          <p:cNvSpPr>
            <a:spLocks noGrp="1"/>
          </p:cNvSpPr>
          <p:nvPr>
            <p:ph type="body" sz="quarter" idx="15"/>
          </p:nvPr>
        </p:nvSpPr>
        <p:spPr/>
        <p:txBody>
          <a:bodyPr/>
          <a:lstStyle/>
          <a:p>
            <a:r>
              <a:rPr lang="en-DE"/>
              <a:t>Individuativa und Kontinuativa</a:t>
            </a:r>
          </a:p>
        </p:txBody>
      </p:sp>
    </p:spTree>
    <p:extLst>
      <p:ext uri="{BB962C8B-B14F-4D97-AF65-F5344CB8AC3E}">
        <p14:creationId xmlns:p14="http://schemas.microsoft.com/office/powerpoint/2010/main" val="2503504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11F0-E843-DD48-A70C-31C38A735F01}"/>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F32AB5CF-EB13-D944-A981-A6191846F552}"/>
              </a:ext>
            </a:extLst>
          </p:cNvPr>
          <p:cNvSpPr>
            <a:spLocks noGrp="1"/>
          </p:cNvSpPr>
          <p:nvPr>
            <p:ph type="ftr" sz="quarter" idx="11"/>
          </p:nvPr>
        </p:nvSpPr>
        <p:spPr/>
        <p:txBody>
          <a:bodyPr/>
          <a:lstStyle/>
          <a:p>
            <a:r>
              <a:rPr lang="de-DE"/>
              <a:t>(Pafel &amp; Reich 2016: 113f.)</a:t>
            </a:r>
          </a:p>
        </p:txBody>
      </p:sp>
      <p:sp>
        <p:nvSpPr>
          <p:cNvPr id="4" name="Slide Number Placeholder 3">
            <a:extLst>
              <a:ext uri="{FF2B5EF4-FFF2-40B4-BE49-F238E27FC236}">
                <a16:creationId xmlns:a16="http://schemas.microsoft.com/office/drawing/2014/main" id="{052A6AC6-3050-754D-901A-E0A29C056603}"/>
              </a:ext>
            </a:extLst>
          </p:cNvPr>
          <p:cNvSpPr>
            <a:spLocks noGrp="1"/>
          </p:cNvSpPr>
          <p:nvPr>
            <p:ph type="sldNum" sz="quarter" idx="12"/>
          </p:nvPr>
        </p:nvSpPr>
        <p:spPr/>
        <p:txBody>
          <a:bodyPr/>
          <a:lstStyle/>
          <a:p>
            <a:fld id="{9D195BCC-3514-4B1B-9C18-24F3D67EC549}" type="slidenum">
              <a:rPr lang="de-DE" smtClean="0"/>
              <a:t>65</a:t>
            </a:fld>
            <a:endParaRPr lang="de-DE"/>
          </a:p>
        </p:txBody>
      </p:sp>
      <p:sp>
        <p:nvSpPr>
          <p:cNvPr id="5" name="Text Placeholder 4">
            <a:extLst>
              <a:ext uri="{FF2B5EF4-FFF2-40B4-BE49-F238E27FC236}">
                <a16:creationId xmlns:a16="http://schemas.microsoft.com/office/drawing/2014/main" id="{2DFD9AC1-0C41-054D-8B1B-9F9F2E4CC4CA}"/>
              </a:ext>
            </a:extLst>
          </p:cNvPr>
          <p:cNvSpPr>
            <a:spLocks noGrp="1"/>
          </p:cNvSpPr>
          <p:nvPr>
            <p:ph type="body" sz="quarter" idx="14"/>
          </p:nvPr>
        </p:nvSpPr>
        <p:spPr/>
        <p:txBody>
          <a:bodyPr/>
          <a:lstStyle/>
          <a:p>
            <a:r>
              <a:rPr lang="en-DE" sz="2400"/>
              <a:t>viele Nomen haben individuative und kontinuative Lesarten:</a:t>
            </a:r>
          </a:p>
          <a:p>
            <a:pPr lvl="1"/>
            <a:r>
              <a:rPr lang="en-DE" sz="2000" b="1"/>
              <a:t>Portionenlesart</a:t>
            </a:r>
            <a:r>
              <a:rPr lang="en-DE" sz="2000"/>
              <a:t>: Ich nehme </a:t>
            </a:r>
            <a:r>
              <a:rPr lang="en-DE" sz="2000" i="1"/>
              <a:t>ein Glas </a:t>
            </a:r>
            <a:r>
              <a:rPr lang="en-DE" sz="2000" i="1">
                <a:solidFill>
                  <a:srgbClr val="0070C0"/>
                </a:solidFill>
              </a:rPr>
              <a:t>Wasser</a:t>
            </a:r>
            <a:endParaRPr lang="en-DE" sz="2000">
              <a:solidFill>
                <a:srgbClr val="0070C0"/>
              </a:solidFill>
            </a:endParaRPr>
          </a:p>
          <a:p>
            <a:pPr lvl="1"/>
            <a:r>
              <a:rPr lang="en-DE" sz="2000" b="1"/>
              <a:t>Sortenlesart</a:t>
            </a:r>
            <a:r>
              <a:rPr lang="en-DE" sz="2000"/>
              <a:t>: </a:t>
            </a:r>
            <a:r>
              <a:rPr lang="en-DE" sz="2000" i="1"/>
              <a:t>Dieses </a:t>
            </a:r>
            <a:r>
              <a:rPr lang="en-DE" sz="2000" i="1">
                <a:solidFill>
                  <a:srgbClr val="0070C0"/>
                </a:solidFill>
              </a:rPr>
              <a:t>Öl</a:t>
            </a:r>
            <a:r>
              <a:rPr lang="en-DE" sz="2000" i="1"/>
              <a:t> ist ein ganz besonderes.</a:t>
            </a:r>
            <a:endParaRPr lang="en-DE" sz="2000"/>
          </a:p>
          <a:p>
            <a:pPr lvl="1"/>
            <a:r>
              <a:rPr lang="en-DE" sz="2000" b="1"/>
              <a:t>Substanzlesart</a:t>
            </a:r>
            <a:r>
              <a:rPr lang="en-DE" sz="2000"/>
              <a:t>: </a:t>
            </a:r>
            <a:r>
              <a:rPr lang="en-DE" sz="2000" i="1"/>
              <a:t>Das Hack besteht zur Hälfte aus </a:t>
            </a:r>
            <a:r>
              <a:rPr lang="en-DE" sz="2000" i="1">
                <a:solidFill>
                  <a:srgbClr val="00B050"/>
                </a:solidFill>
              </a:rPr>
              <a:t>Rind</a:t>
            </a:r>
            <a:r>
              <a:rPr lang="en-DE" sz="2000" i="1"/>
              <a:t>, zur Hälfte aus </a:t>
            </a:r>
            <a:r>
              <a:rPr lang="en-DE" sz="2000" i="1">
                <a:solidFill>
                  <a:srgbClr val="00B050"/>
                </a:solidFill>
              </a:rPr>
              <a:t>Schwein</a:t>
            </a:r>
            <a:r>
              <a:rPr lang="en-DE" sz="2000" i="1"/>
              <a:t>.</a:t>
            </a:r>
            <a:endParaRPr lang="en-DE" sz="2000"/>
          </a:p>
        </p:txBody>
      </p:sp>
      <p:sp>
        <p:nvSpPr>
          <p:cNvPr id="6" name="Text Placeholder 5">
            <a:extLst>
              <a:ext uri="{FF2B5EF4-FFF2-40B4-BE49-F238E27FC236}">
                <a16:creationId xmlns:a16="http://schemas.microsoft.com/office/drawing/2014/main" id="{41FE3C83-8319-3844-B2ED-1A3E209658F2}"/>
              </a:ext>
            </a:extLst>
          </p:cNvPr>
          <p:cNvSpPr>
            <a:spLocks noGrp="1"/>
          </p:cNvSpPr>
          <p:nvPr>
            <p:ph type="body" sz="quarter" idx="15"/>
          </p:nvPr>
        </p:nvSpPr>
        <p:spPr/>
        <p:txBody>
          <a:bodyPr/>
          <a:lstStyle/>
          <a:p>
            <a:r>
              <a:rPr lang="en-DE"/>
              <a:t>Individuativa und Kontinuativa</a:t>
            </a:r>
          </a:p>
        </p:txBody>
      </p:sp>
    </p:spTree>
    <p:extLst>
      <p:ext uri="{BB962C8B-B14F-4D97-AF65-F5344CB8AC3E}">
        <p14:creationId xmlns:p14="http://schemas.microsoft.com/office/powerpoint/2010/main" val="457030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emiotisches Dreieck von Ogden/Richards. Die drei Ecken sind: THOUGHT OR REFERENCE, SYMBOL sowie REFERENT. Sie sind wie folgt verbunden: SYMBOL symbolises THOUGHT OR REFERENCE; THOUGHT OR REFERENCE refers to REFERENT; SYMBOL stands for REFERENT.">
            <a:extLst>
              <a:ext uri="{FF2B5EF4-FFF2-40B4-BE49-F238E27FC236}">
                <a16:creationId xmlns:a16="http://schemas.microsoft.com/office/drawing/2014/main" id="{F67964ED-E602-0645-BD28-4362677FA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811" y="1422797"/>
            <a:ext cx="4074991" cy="3183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8E131B-5229-C24E-98C5-41F2AD6D99E8}"/>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8C1A653F-4E36-FD45-9D0E-27278943F070}"/>
              </a:ext>
            </a:extLst>
          </p:cNvPr>
          <p:cNvSpPr>
            <a:spLocks noGrp="1"/>
          </p:cNvSpPr>
          <p:nvPr>
            <p:ph type="ftr" sz="quarter" idx="11"/>
          </p:nvPr>
        </p:nvSpPr>
        <p:spPr/>
        <p:txBody>
          <a:bodyPr/>
          <a:lstStyle/>
          <a:p>
            <a:r>
              <a:rPr lang="de-DE"/>
              <a:t>(Nübling et al. 2015; Ogden &amp; Richards 1972)</a:t>
            </a:r>
          </a:p>
        </p:txBody>
      </p:sp>
      <p:sp>
        <p:nvSpPr>
          <p:cNvPr id="4" name="Slide Number Placeholder 3">
            <a:extLst>
              <a:ext uri="{FF2B5EF4-FFF2-40B4-BE49-F238E27FC236}">
                <a16:creationId xmlns:a16="http://schemas.microsoft.com/office/drawing/2014/main" id="{01FBC69C-8963-F548-A366-94EAE962C878}"/>
              </a:ext>
            </a:extLst>
          </p:cNvPr>
          <p:cNvSpPr>
            <a:spLocks noGrp="1"/>
          </p:cNvSpPr>
          <p:nvPr>
            <p:ph type="sldNum" sz="quarter" idx="12"/>
          </p:nvPr>
        </p:nvSpPr>
        <p:spPr/>
        <p:txBody>
          <a:bodyPr/>
          <a:lstStyle/>
          <a:p>
            <a:fld id="{9D195BCC-3514-4B1B-9C18-24F3D67EC549}" type="slidenum">
              <a:rPr lang="de-DE" smtClean="0"/>
              <a:t>66</a:t>
            </a:fld>
            <a:endParaRPr lang="de-DE"/>
          </a:p>
        </p:txBody>
      </p:sp>
      <p:sp>
        <p:nvSpPr>
          <p:cNvPr id="5" name="Text Placeholder 4">
            <a:extLst>
              <a:ext uri="{FF2B5EF4-FFF2-40B4-BE49-F238E27FC236}">
                <a16:creationId xmlns:a16="http://schemas.microsoft.com/office/drawing/2014/main" id="{568C71A3-376D-4248-988E-DDA296F23FE1}"/>
              </a:ext>
            </a:extLst>
          </p:cNvPr>
          <p:cNvSpPr>
            <a:spLocks noGrp="1"/>
          </p:cNvSpPr>
          <p:nvPr>
            <p:ph type="body" sz="quarter" idx="14"/>
          </p:nvPr>
        </p:nvSpPr>
        <p:spPr>
          <a:xfrm>
            <a:off x="521550" y="1545752"/>
            <a:ext cx="5418602" cy="3311525"/>
          </a:xfrm>
        </p:spPr>
        <p:txBody>
          <a:bodyPr/>
          <a:lstStyle/>
          <a:p>
            <a:r>
              <a:rPr lang="en-DE"/>
              <a:t>spezielle Nomengruppe, die sich z.B. hinsichtlich Syntax und Orthographie von anderen Substantiven unterscheidet</a:t>
            </a:r>
          </a:p>
          <a:p>
            <a:r>
              <a:rPr lang="en-DE"/>
              <a:t>EN zeichnen sich aus durch </a:t>
            </a:r>
            <a:r>
              <a:rPr lang="en-DE" b="1"/>
              <a:t>Monoreferenz </a:t>
            </a:r>
            <a:r>
              <a:rPr lang="en-DE"/>
              <a:t>und </a:t>
            </a:r>
            <a:r>
              <a:rPr lang="en-DE" b="1"/>
              <a:t>Direktreferenz</a:t>
            </a:r>
            <a:endParaRPr lang="en-DE"/>
          </a:p>
        </p:txBody>
      </p:sp>
      <p:sp>
        <p:nvSpPr>
          <p:cNvPr id="6" name="Text Placeholder 5">
            <a:extLst>
              <a:ext uri="{FF2B5EF4-FFF2-40B4-BE49-F238E27FC236}">
                <a16:creationId xmlns:a16="http://schemas.microsoft.com/office/drawing/2014/main" id="{91135C6E-AB69-9441-88D7-AE827E20986D}"/>
              </a:ext>
            </a:extLst>
          </p:cNvPr>
          <p:cNvSpPr>
            <a:spLocks noGrp="1"/>
          </p:cNvSpPr>
          <p:nvPr>
            <p:ph type="body" sz="quarter" idx="15"/>
          </p:nvPr>
        </p:nvSpPr>
        <p:spPr/>
        <p:txBody>
          <a:bodyPr/>
          <a:lstStyle/>
          <a:p>
            <a:r>
              <a:rPr lang="en-DE"/>
              <a:t>Eigennamen</a:t>
            </a:r>
          </a:p>
        </p:txBody>
      </p:sp>
      <p:pic>
        <p:nvPicPr>
          <p:cNvPr id="2050" name="Picture 2" descr="Cat, Halloween, Silhouette, Puss, Black Cat, Black">
            <a:extLst>
              <a:ext uri="{FF2B5EF4-FFF2-40B4-BE49-F238E27FC236}">
                <a16:creationId xmlns:a16="http://schemas.microsoft.com/office/drawing/2014/main" id="{2EB8DD4F-F587-6742-A62D-039934132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1246" y="1088384"/>
            <a:ext cx="985432" cy="12067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t, Kitten, Pet, Kitty, Young Cat, Animal">
            <a:extLst>
              <a:ext uri="{FF2B5EF4-FFF2-40B4-BE49-F238E27FC236}">
                <a16:creationId xmlns:a16="http://schemas.microsoft.com/office/drawing/2014/main" id="{85992B7E-7606-CE4F-B01A-F8087DF21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400" y="4231109"/>
            <a:ext cx="782762" cy="8180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1D19E4-9DC8-1541-8B57-2BB09A9AB0A9}"/>
              </a:ext>
            </a:extLst>
          </p:cNvPr>
          <p:cNvSpPr txBox="1"/>
          <p:nvPr/>
        </p:nvSpPr>
        <p:spPr>
          <a:xfrm>
            <a:off x="4572000" y="4345508"/>
            <a:ext cx="1638182" cy="461665"/>
          </a:xfrm>
          <a:prstGeom prst="rect">
            <a:avLst/>
          </a:prstGeom>
          <a:noFill/>
        </p:spPr>
        <p:txBody>
          <a:bodyPr wrap="square" rtlCol="0">
            <a:spAutoFit/>
          </a:bodyPr>
          <a:lstStyle/>
          <a:p>
            <a:pPr algn="ctr"/>
            <a:r>
              <a:rPr lang="en-DE" sz="2400" b="1" dirty="0" err="1">
                <a:solidFill>
                  <a:srgbClr val="0070C0"/>
                </a:solidFill>
              </a:rPr>
              <a:t>[</a:t>
            </a:r>
            <a:r>
              <a:rPr lang="en-GB" sz="2400" b="1" dirty="0" err="1">
                <a:solidFill>
                  <a:srgbClr val="0070C0"/>
                </a:solidFill>
              </a:rPr>
              <a:t>ˈkat͡sə</a:t>
            </a:r>
            <a:r>
              <a:rPr lang="en-DE" sz="2400" b="1" dirty="0" err="1">
                <a:solidFill>
                  <a:srgbClr val="0070C0"/>
                </a:solidFill>
              </a:rPr>
              <a:t>]</a:t>
            </a:r>
          </a:p>
        </p:txBody>
      </p:sp>
    </p:spTree>
    <p:extLst>
      <p:ext uri="{BB962C8B-B14F-4D97-AF65-F5344CB8AC3E}">
        <p14:creationId xmlns:p14="http://schemas.microsoft.com/office/powerpoint/2010/main" val="4924800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emiotisches Dreieck von Ogden/Richards. Die drei Ecken sind: THOUGHT OR REFERENCE, SYMBOL sowie REFERENT. Sie sind wie folgt verbunden: SYMBOL symbolises THOUGHT OR REFERENCE; THOUGHT OR REFERENCE refers to REFERENT; SYMBOL stands for REFERENT.">
            <a:extLst>
              <a:ext uri="{FF2B5EF4-FFF2-40B4-BE49-F238E27FC236}">
                <a16:creationId xmlns:a16="http://schemas.microsoft.com/office/drawing/2014/main" id="{F67964ED-E602-0645-BD28-4362677FA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811" y="1422797"/>
            <a:ext cx="4074991" cy="3183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8E131B-5229-C24E-98C5-41F2AD6D99E8}"/>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8C1A653F-4E36-FD45-9D0E-27278943F070}"/>
              </a:ext>
            </a:extLst>
          </p:cNvPr>
          <p:cNvSpPr>
            <a:spLocks noGrp="1"/>
          </p:cNvSpPr>
          <p:nvPr>
            <p:ph type="ftr" sz="quarter" idx="11"/>
          </p:nvPr>
        </p:nvSpPr>
        <p:spPr/>
        <p:txBody>
          <a:bodyPr/>
          <a:lstStyle/>
          <a:p>
            <a:r>
              <a:rPr lang="de-DE" sz="600"/>
              <a:t>(Nübling et al. 2015; Ogden &amp; Richards 1972; Von © Raimond Spekking / CC BY-SA 4.0 (via Wikimedia Commons), CC BY-SA 4.0, https://commons.wikimedia.org/w/index.php?curid=96378820)</a:t>
            </a:r>
          </a:p>
        </p:txBody>
      </p:sp>
      <p:sp>
        <p:nvSpPr>
          <p:cNvPr id="4" name="Slide Number Placeholder 3">
            <a:extLst>
              <a:ext uri="{FF2B5EF4-FFF2-40B4-BE49-F238E27FC236}">
                <a16:creationId xmlns:a16="http://schemas.microsoft.com/office/drawing/2014/main" id="{01FBC69C-8963-F548-A366-94EAE962C878}"/>
              </a:ext>
            </a:extLst>
          </p:cNvPr>
          <p:cNvSpPr>
            <a:spLocks noGrp="1"/>
          </p:cNvSpPr>
          <p:nvPr>
            <p:ph type="sldNum" sz="quarter" idx="12"/>
          </p:nvPr>
        </p:nvSpPr>
        <p:spPr/>
        <p:txBody>
          <a:bodyPr/>
          <a:lstStyle/>
          <a:p>
            <a:fld id="{9D195BCC-3514-4B1B-9C18-24F3D67EC549}" type="slidenum">
              <a:rPr lang="de-DE" smtClean="0"/>
              <a:t>67</a:t>
            </a:fld>
            <a:endParaRPr lang="de-DE"/>
          </a:p>
        </p:txBody>
      </p:sp>
      <p:sp>
        <p:nvSpPr>
          <p:cNvPr id="5" name="Text Placeholder 4">
            <a:extLst>
              <a:ext uri="{FF2B5EF4-FFF2-40B4-BE49-F238E27FC236}">
                <a16:creationId xmlns:a16="http://schemas.microsoft.com/office/drawing/2014/main" id="{568C71A3-376D-4248-988E-DDA296F23FE1}"/>
              </a:ext>
            </a:extLst>
          </p:cNvPr>
          <p:cNvSpPr>
            <a:spLocks noGrp="1"/>
          </p:cNvSpPr>
          <p:nvPr>
            <p:ph type="body" sz="quarter" idx="14"/>
          </p:nvPr>
        </p:nvSpPr>
        <p:spPr>
          <a:xfrm>
            <a:off x="521550" y="1545752"/>
            <a:ext cx="5418602" cy="3311525"/>
          </a:xfrm>
        </p:spPr>
        <p:txBody>
          <a:bodyPr/>
          <a:lstStyle/>
          <a:p>
            <a:r>
              <a:rPr lang="en-DE"/>
              <a:t>spezielle Nomengruppe, die sich z.B. hinsichtlich Syntax und Orthographie von anderen Substantiven unterscheidet</a:t>
            </a:r>
          </a:p>
          <a:p>
            <a:r>
              <a:rPr lang="en-DE"/>
              <a:t>EN zeichnen sich aus durch </a:t>
            </a:r>
            <a:r>
              <a:rPr lang="en-DE" b="1"/>
              <a:t>Monoreferenz </a:t>
            </a:r>
            <a:r>
              <a:rPr lang="en-DE"/>
              <a:t>und </a:t>
            </a:r>
            <a:r>
              <a:rPr lang="en-DE" b="1"/>
              <a:t>Direktreferenz</a:t>
            </a:r>
            <a:endParaRPr lang="en-DE"/>
          </a:p>
        </p:txBody>
      </p:sp>
      <p:sp>
        <p:nvSpPr>
          <p:cNvPr id="6" name="Text Placeholder 5">
            <a:extLst>
              <a:ext uri="{FF2B5EF4-FFF2-40B4-BE49-F238E27FC236}">
                <a16:creationId xmlns:a16="http://schemas.microsoft.com/office/drawing/2014/main" id="{91135C6E-AB69-9441-88D7-AE827E20986D}"/>
              </a:ext>
            </a:extLst>
          </p:cNvPr>
          <p:cNvSpPr>
            <a:spLocks noGrp="1"/>
          </p:cNvSpPr>
          <p:nvPr>
            <p:ph type="body" sz="quarter" idx="15"/>
          </p:nvPr>
        </p:nvSpPr>
        <p:spPr/>
        <p:txBody>
          <a:bodyPr/>
          <a:lstStyle/>
          <a:p>
            <a:r>
              <a:rPr lang="en-DE"/>
              <a:t>Eigennamen</a:t>
            </a:r>
          </a:p>
        </p:txBody>
      </p:sp>
      <p:sp>
        <p:nvSpPr>
          <p:cNvPr id="7" name="TextBox 6">
            <a:extLst>
              <a:ext uri="{FF2B5EF4-FFF2-40B4-BE49-F238E27FC236}">
                <a16:creationId xmlns:a16="http://schemas.microsoft.com/office/drawing/2014/main" id="{2F1D19E4-9DC8-1541-8B57-2BB09A9AB0A9}"/>
              </a:ext>
            </a:extLst>
          </p:cNvPr>
          <p:cNvSpPr txBox="1"/>
          <p:nvPr/>
        </p:nvSpPr>
        <p:spPr>
          <a:xfrm>
            <a:off x="3804365" y="4329439"/>
            <a:ext cx="3006334" cy="461665"/>
          </a:xfrm>
          <a:prstGeom prst="rect">
            <a:avLst/>
          </a:prstGeom>
          <a:noFill/>
        </p:spPr>
        <p:txBody>
          <a:bodyPr wrap="square" rtlCol="0">
            <a:spAutoFit/>
          </a:bodyPr>
          <a:lstStyle/>
          <a:p>
            <a:pPr algn="ctr"/>
            <a:r>
              <a:rPr lang="en-DE" sz="2400" b="1" dirty="0" err="1">
                <a:solidFill>
                  <a:srgbClr val="0070C0"/>
                </a:solidFill>
              </a:rPr>
              <a:t>[</a:t>
            </a:r>
            <a:r>
              <a:rPr lang="en-GB" sz="2400" b="1" dirty="0" err="1">
                <a:solidFill>
                  <a:srgbClr val="0070C0"/>
                </a:solidFill>
              </a:rPr>
              <a:t>ˈaŋɡela ˈmɛʁkl̩</a:t>
            </a:r>
            <a:r>
              <a:rPr lang="en-DE" sz="2400" b="1" dirty="0" err="1">
                <a:solidFill>
                  <a:srgbClr val="0070C0"/>
                </a:solidFill>
              </a:rPr>
              <a:t>]</a:t>
            </a:r>
          </a:p>
        </p:txBody>
      </p:sp>
      <p:pic>
        <p:nvPicPr>
          <p:cNvPr id="4098" name="Picture 2">
            <a:extLst>
              <a:ext uri="{FF2B5EF4-FFF2-40B4-BE49-F238E27FC236}">
                <a16:creationId xmlns:a16="http://schemas.microsoft.com/office/drawing/2014/main" id="{77E7422F-9609-9942-A0F2-9E78D6A61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582" y="3258498"/>
            <a:ext cx="1221418" cy="171082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3DF9A9F-FE80-7049-89F2-AC2622DB6EC3}"/>
              </a:ext>
            </a:extLst>
          </p:cNvPr>
          <p:cNvCxnSpPr/>
          <p:nvPr/>
        </p:nvCxnSpPr>
        <p:spPr>
          <a:xfrm>
            <a:off x="5528343" y="4015085"/>
            <a:ext cx="242803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7377BD-D47F-0F43-B12D-3644D7358A4D}"/>
              </a:ext>
            </a:extLst>
          </p:cNvPr>
          <p:cNvCxnSpPr>
            <a:cxnSpLocks/>
          </p:cNvCxnSpPr>
          <p:nvPr/>
        </p:nvCxnSpPr>
        <p:spPr>
          <a:xfrm flipH="1">
            <a:off x="6670351" y="1322517"/>
            <a:ext cx="781969" cy="67634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4A7BDB-E439-6542-9E33-1815A0DCCA8B}"/>
              </a:ext>
            </a:extLst>
          </p:cNvPr>
          <p:cNvCxnSpPr>
            <a:cxnSpLocks/>
          </p:cNvCxnSpPr>
          <p:nvPr/>
        </p:nvCxnSpPr>
        <p:spPr>
          <a:xfrm>
            <a:off x="6670351" y="1322517"/>
            <a:ext cx="781969" cy="67634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93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DCFA-B0EB-FB46-B4BA-5C79424D364D}"/>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5107854B-CB59-BD48-B21B-59173004058D}"/>
              </a:ext>
            </a:extLst>
          </p:cNvPr>
          <p:cNvSpPr>
            <a:spLocks noGrp="1"/>
          </p:cNvSpPr>
          <p:nvPr>
            <p:ph type="ftr" sz="quarter" idx="11"/>
          </p:nvPr>
        </p:nvSpPr>
        <p:spPr/>
        <p:txBody>
          <a:bodyPr/>
          <a:lstStyle/>
          <a:p>
            <a:r>
              <a:rPr lang="de-DE"/>
              <a:t>(Nübling et al. 2015)</a:t>
            </a:r>
          </a:p>
        </p:txBody>
      </p:sp>
      <p:sp>
        <p:nvSpPr>
          <p:cNvPr id="4" name="Slide Number Placeholder 3">
            <a:extLst>
              <a:ext uri="{FF2B5EF4-FFF2-40B4-BE49-F238E27FC236}">
                <a16:creationId xmlns:a16="http://schemas.microsoft.com/office/drawing/2014/main" id="{0FE2F0C6-1DD5-5447-971C-02B2B97D051F}"/>
              </a:ext>
            </a:extLst>
          </p:cNvPr>
          <p:cNvSpPr>
            <a:spLocks noGrp="1"/>
          </p:cNvSpPr>
          <p:nvPr>
            <p:ph type="sldNum" sz="quarter" idx="12"/>
          </p:nvPr>
        </p:nvSpPr>
        <p:spPr/>
        <p:txBody>
          <a:bodyPr/>
          <a:lstStyle/>
          <a:p>
            <a:fld id="{9D195BCC-3514-4B1B-9C18-24F3D67EC549}" type="slidenum">
              <a:rPr lang="de-DE" smtClean="0"/>
              <a:t>68</a:t>
            </a:fld>
            <a:endParaRPr lang="de-DE"/>
          </a:p>
        </p:txBody>
      </p:sp>
      <p:sp>
        <p:nvSpPr>
          <p:cNvPr id="5" name="Text Placeholder 4">
            <a:extLst>
              <a:ext uri="{FF2B5EF4-FFF2-40B4-BE49-F238E27FC236}">
                <a16:creationId xmlns:a16="http://schemas.microsoft.com/office/drawing/2014/main" id="{EF6DD551-728F-F842-9481-39526B69266E}"/>
              </a:ext>
            </a:extLst>
          </p:cNvPr>
          <p:cNvSpPr>
            <a:spLocks noGrp="1"/>
          </p:cNvSpPr>
          <p:nvPr>
            <p:ph type="body" sz="quarter" idx="14"/>
          </p:nvPr>
        </p:nvSpPr>
        <p:spPr/>
        <p:txBody>
          <a:bodyPr/>
          <a:lstStyle/>
          <a:p>
            <a:r>
              <a:rPr lang="en-DE" sz="2200">
                <a:solidFill>
                  <a:srgbClr val="0070C0"/>
                </a:solidFill>
              </a:rPr>
              <a:t>Personennamen</a:t>
            </a:r>
            <a:r>
              <a:rPr lang="en-DE" sz="2200"/>
              <a:t> (Anthroponyme), z.B. </a:t>
            </a:r>
            <a:r>
              <a:rPr lang="en-DE" sz="2200" i="1"/>
              <a:t>Angela Merkel</a:t>
            </a:r>
            <a:endParaRPr lang="en-DE" sz="2200"/>
          </a:p>
          <a:p>
            <a:r>
              <a:rPr lang="en-DE" sz="2200">
                <a:solidFill>
                  <a:srgbClr val="0070C0"/>
                </a:solidFill>
              </a:rPr>
              <a:t>Tiernamen</a:t>
            </a:r>
            <a:r>
              <a:rPr lang="en-DE" sz="2200"/>
              <a:t> (Zoonyme), z.B. </a:t>
            </a:r>
            <a:r>
              <a:rPr lang="en-DE" sz="2200" i="1"/>
              <a:t>Bello </a:t>
            </a:r>
            <a:r>
              <a:rPr lang="en-DE" sz="2200"/>
              <a:t>(aber </a:t>
            </a:r>
            <a:r>
              <a:rPr lang="en-DE" sz="2200" b="1" u="sng"/>
              <a:t>nicht</a:t>
            </a:r>
            <a:r>
              <a:rPr lang="en-DE" sz="2200"/>
              <a:t> </a:t>
            </a:r>
            <a:r>
              <a:rPr lang="en-DE" sz="2200" i="1"/>
              <a:t>Hund, Katze...</a:t>
            </a:r>
            <a:r>
              <a:rPr lang="en-DE" sz="2200"/>
              <a:t>)</a:t>
            </a:r>
          </a:p>
          <a:p>
            <a:r>
              <a:rPr lang="en-DE" sz="2200">
                <a:solidFill>
                  <a:srgbClr val="0070C0"/>
                </a:solidFill>
              </a:rPr>
              <a:t>Ortsnamen</a:t>
            </a:r>
            <a:r>
              <a:rPr lang="en-DE" sz="2200"/>
              <a:t> (Topoynme), z.B. </a:t>
            </a:r>
            <a:r>
              <a:rPr lang="en-DE" sz="2200" i="1"/>
              <a:t>Düsseldorf, New York</a:t>
            </a:r>
            <a:endParaRPr lang="en-DE" sz="2200"/>
          </a:p>
          <a:p>
            <a:r>
              <a:rPr lang="en-DE" sz="2200">
                <a:solidFill>
                  <a:srgbClr val="0070C0"/>
                </a:solidFill>
              </a:rPr>
              <a:t>Objektnamen</a:t>
            </a:r>
            <a:r>
              <a:rPr lang="en-DE" sz="2200"/>
              <a:t> (Ergonyme), z.B. </a:t>
            </a:r>
            <a:r>
              <a:rPr lang="en-DE" sz="2200" i="1"/>
              <a:t>iPhone</a:t>
            </a:r>
            <a:endParaRPr lang="en-DE" sz="2200"/>
          </a:p>
          <a:p>
            <a:r>
              <a:rPr lang="en-DE" sz="2200">
                <a:solidFill>
                  <a:srgbClr val="0070C0"/>
                </a:solidFill>
              </a:rPr>
              <a:t>Ereignisnamen</a:t>
            </a:r>
            <a:r>
              <a:rPr lang="en-DE" sz="2200"/>
              <a:t> (Praxonyme), z.B. </a:t>
            </a:r>
            <a:r>
              <a:rPr lang="en-DE" sz="2200" i="1"/>
              <a:t>Zweiter Weltkrieg, 11. September</a:t>
            </a:r>
            <a:endParaRPr lang="en-DE" sz="2200"/>
          </a:p>
          <a:p>
            <a:r>
              <a:rPr lang="en-DE" sz="2200">
                <a:solidFill>
                  <a:srgbClr val="0070C0"/>
                </a:solidFill>
              </a:rPr>
              <a:t>Phänomennamen</a:t>
            </a:r>
            <a:r>
              <a:rPr lang="en-DE" sz="2200"/>
              <a:t> (Phänonyme), z.B. Namen von Hoch- und Tiefdruckgebieten</a:t>
            </a:r>
          </a:p>
        </p:txBody>
      </p:sp>
      <p:sp>
        <p:nvSpPr>
          <p:cNvPr id="6" name="Text Placeholder 5">
            <a:extLst>
              <a:ext uri="{FF2B5EF4-FFF2-40B4-BE49-F238E27FC236}">
                <a16:creationId xmlns:a16="http://schemas.microsoft.com/office/drawing/2014/main" id="{81F2D6A8-C0CF-E64E-A3C8-530750C99AFC}"/>
              </a:ext>
            </a:extLst>
          </p:cNvPr>
          <p:cNvSpPr>
            <a:spLocks noGrp="1"/>
          </p:cNvSpPr>
          <p:nvPr>
            <p:ph type="body" sz="quarter" idx="15"/>
          </p:nvPr>
        </p:nvSpPr>
        <p:spPr/>
        <p:txBody>
          <a:bodyPr/>
          <a:lstStyle/>
          <a:p>
            <a:r>
              <a:rPr lang="en-DE"/>
              <a:t>Eigennamenklassen</a:t>
            </a:r>
          </a:p>
        </p:txBody>
      </p:sp>
    </p:spTree>
    <p:extLst>
      <p:ext uri="{BB962C8B-B14F-4D97-AF65-F5344CB8AC3E}">
        <p14:creationId xmlns:p14="http://schemas.microsoft.com/office/powerpoint/2010/main" val="39235816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4336-16EB-0F46-B3BB-6FA7FECAA938}"/>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34047600-E8DC-CD45-9F1A-8A506AC60391}"/>
              </a:ext>
            </a:extLst>
          </p:cNvPr>
          <p:cNvSpPr>
            <a:spLocks noGrp="1"/>
          </p:cNvSpPr>
          <p:nvPr>
            <p:ph type="ftr" sz="quarter" idx="11"/>
          </p:nvPr>
        </p:nvSpPr>
        <p:spPr/>
        <p:txBody>
          <a:bodyPr/>
          <a:lstStyle/>
          <a:p>
            <a:r>
              <a:rPr lang="de-DE"/>
              <a:t>(Pafel &amp; Reich 2016: 114)</a:t>
            </a:r>
          </a:p>
        </p:txBody>
      </p:sp>
      <p:sp>
        <p:nvSpPr>
          <p:cNvPr id="4" name="Slide Number Placeholder 3">
            <a:extLst>
              <a:ext uri="{FF2B5EF4-FFF2-40B4-BE49-F238E27FC236}">
                <a16:creationId xmlns:a16="http://schemas.microsoft.com/office/drawing/2014/main" id="{D9FC2644-54E4-CE49-84C6-27B98369E564}"/>
              </a:ext>
            </a:extLst>
          </p:cNvPr>
          <p:cNvSpPr>
            <a:spLocks noGrp="1"/>
          </p:cNvSpPr>
          <p:nvPr>
            <p:ph type="sldNum" sz="quarter" idx="12"/>
          </p:nvPr>
        </p:nvSpPr>
        <p:spPr/>
        <p:txBody>
          <a:bodyPr/>
          <a:lstStyle/>
          <a:p>
            <a:fld id="{9D195BCC-3514-4B1B-9C18-24F3D67EC549}" type="slidenum">
              <a:rPr lang="de-DE" smtClean="0"/>
              <a:t>69</a:t>
            </a:fld>
            <a:endParaRPr lang="de-DE"/>
          </a:p>
        </p:txBody>
      </p:sp>
      <p:sp>
        <p:nvSpPr>
          <p:cNvPr id="5" name="Text Placeholder 4">
            <a:extLst>
              <a:ext uri="{FF2B5EF4-FFF2-40B4-BE49-F238E27FC236}">
                <a16:creationId xmlns:a16="http://schemas.microsoft.com/office/drawing/2014/main" id="{CD77CD33-3C1D-C64D-ACC0-A43E7F992328}"/>
              </a:ext>
            </a:extLst>
          </p:cNvPr>
          <p:cNvSpPr>
            <a:spLocks noGrp="1"/>
          </p:cNvSpPr>
          <p:nvPr>
            <p:ph type="body" sz="quarter" idx="14"/>
          </p:nvPr>
        </p:nvSpPr>
        <p:spPr/>
        <p:txBody>
          <a:bodyPr/>
          <a:lstStyle/>
          <a:p>
            <a:r>
              <a:rPr lang="en-DE"/>
              <a:t>die Flexionskategorien Numerus und Genus sind zunächst morphosyntaktische Phänomene, aber auch semantisch relevant</a:t>
            </a:r>
          </a:p>
          <a:p>
            <a:r>
              <a:rPr lang="en-DE"/>
              <a:t>Plural hat bei Individuativa den Effekt, dass aus einem Ausdruck, der auf Einzeldinge zutrifft, ein Ausdruck wird, der auf Pluralitäten von Einzeldingen dieser Art zutrifft: </a:t>
            </a:r>
            <a:r>
              <a:rPr lang="en-DE" i="1"/>
              <a:t>Auf der Straße spielen Kinder</a:t>
            </a:r>
          </a:p>
          <a:p>
            <a:r>
              <a:rPr lang="en-DE"/>
              <a:t>Genus teilweise durch Sexus bestimmt (</a:t>
            </a:r>
            <a:r>
              <a:rPr lang="en-DE" i="1"/>
              <a:t>der Mann, die Frau</a:t>
            </a:r>
            <a:r>
              <a:rPr lang="en-DE"/>
              <a:t>), aber nicht immer – inwieweit Genus und Sexus entkoppelt sind, ist umstritten (vgl. Diskussion ums sog. generische Maskulinum)</a:t>
            </a:r>
          </a:p>
          <a:p>
            <a:endParaRPr lang="en-DE"/>
          </a:p>
        </p:txBody>
      </p:sp>
      <p:sp>
        <p:nvSpPr>
          <p:cNvPr id="6" name="Text Placeholder 5">
            <a:extLst>
              <a:ext uri="{FF2B5EF4-FFF2-40B4-BE49-F238E27FC236}">
                <a16:creationId xmlns:a16="http://schemas.microsoft.com/office/drawing/2014/main" id="{E72D2FD6-2A9C-5D49-A4A0-C427874E468B}"/>
              </a:ext>
            </a:extLst>
          </p:cNvPr>
          <p:cNvSpPr>
            <a:spLocks noGrp="1"/>
          </p:cNvSpPr>
          <p:nvPr>
            <p:ph type="body" sz="quarter" idx="15"/>
          </p:nvPr>
        </p:nvSpPr>
        <p:spPr/>
        <p:txBody>
          <a:bodyPr/>
          <a:lstStyle/>
          <a:p>
            <a:r>
              <a:rPr lang="en-DE"/>
              <a:t>Numerus und Genus</a:t>
            </a:r>
          </a:p>
        </p:txBody>
      </p:sp>
    </p:spTree>
    <p:extLst>
      <p:ext uri="{BB962C8B-B14F-4D97-AF65-F5344CB8AC3E}">
        <p14:creationId xmlns:p14="http://schemas.microsoft.com/office/powerpoint/2010/main" val="1617196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8287-4398-8141-AB75-DB8251F1AE75}"/>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63EF2250-AE47-F947-AA50-D6559573524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515D87A-C920-5444-B704-769E3FD5E6E5}"/>
              </a:ext>
            </a:extLst>
          </p:cNvPr>
          <p:cNvSpPr>
            <a:spLocks noGrp="1"/>
          </p:cNvSpPr>
          <p:nvPr>
            <p:ph type="sldNum" sz="quarter" idx="12"/>
          </p:nvPr>
        </p:nvSpPr>
        <p:spPr/>
        <p:txBody>
          <a:bodyPr/>
          <a:lstStyle/>
          <a:p>
            <a:fld id="{9D195BCC-3514-4B1B-9C18-24F3D67EC549}" type="slidenum">
              <a:rPr lang="de-DE" smtClean="0"/>
              <a:t>7</a:t>
            </a:fld>
            <a:endParaRPr lang="de-DE"/>
          </a:p>
        </p:txBody>
      </p:sp>
      <p:sp>
        <p:nvSpPr>
          <p:cNvPr id="5" name="Text Placeholder 4">
            <a:extLst>
              <a:ext uri="{FF2B5EF4-FFF2-40B4-BE49-F238E27FC236}">
                <a16:creationId xmlns:a16="http://schemas.microsoft.com/office/drawing/2014/main" id="{3B999ED9-26BE-0148-BD9B-99B4E4DF53EA}"/>
              </a:ext>
            </a:extLst>
          </p:cNvPr>
          <p:cNvSpPr>
            <a:spLocks noGrp="1"/>
          </p:cNvSpPr>
          <p:nvPr>
            <p:ph type="body" sz="quarter" idx="14"/>
          </p:nvPr>
        </p:nvSpPr>
        <p:spPr/>
        <p:txBody>
          <a:bodyPr/>
          <a:lstStyle/>
          <a:p>
            <a:r>
              <a:rPr lang="en-DE"/>
              <a:t>Was ist die </a:t>
            </a:r>
            <a:r>
              <a:rPr lang="en-DE" b="1"/>
              <a:t>Intension </a:t>
            </a:r>
            <a:r>
              <a:rPr lang="en-DE"/>
              <a:t>des Ausdrucks </a:t>
            </a:r>
            <a:r>
              <a:rPr lang="en-DE" i="1"/>
              <a:t>der Präsident der USA?</a:t>
            </a:r>
            <a:endParaRPr lang="en-DE"/>
          </a:p>
          <a:p>
            <a:endParaRPr lang="en-DE"/>
          </a:p>
          <a:p>
            <a:pPr lvl="1"/>
            <a:r>
              <a:rPr lang="en-DE"/>
              <a:t>Staatsoberhaupt der USA</a:t>
            </a:r>
          </a:p>
          <a:p>
            <a:pPr lvl="1"/>
            <a:endParaRPr lang="en-DE"/>
          </a:p>
          <a:p>
            <a:pPr lvl="1"/>
            <a:r>
              <a:rPr lang="en-DE"/>
              <a:t>Oberbefehlshaber der US-Armee</a:t>
            </a:r>
          </a:p>
          <a:p>
            <a:pPr lvl="1"/>
            <a:endParaRPr lang="en-DE"/>
          </a:p>
          <a:p>
            <a:pPr lvl="1"/>
            <a:r>
              <a:rPr lang="en-DE"/>
              <a:t>etc.</a:t>
            </a:r>
          </a:p>
        </p:txBody>
      </p:sp>
      <p:sp>
        <p:nvSpPr>
          <p:cNvPr id="6" name="Text Placeholder 5">
            <a:extLst>
              <a:ext uri="{FF2B5EF4-FFF2-40B4-BE49-F238E27FC236}">
                <a16:creationId xmlns:a16="http://schemas.microsoft.com/office/drawing/2014/main" id="{9E591288-C483-0446-9A63-35FF841AAD68}"/>
              </a:ext>
            </a:extLst>
          </p:cNvPr>
          <p:cNvSpPr>
            <a:spLocks noGrp="1"/>
          </p:cNvSpPr>
          <p:nvPr>
            <p:ph type="body" sz="quarter" idx="15"/>
          </p:nvPr>
        </p:nvSpPr>
        <p:spPr/>
        <p:txBody>
          <a:bodyPr/>
          <a:lstStyle/>
          <a:p>
            <a:r>
              <a:rPr lang="en-DE"/>
              <a:t>Intension und Extension</a:t>
            </a:r>
          </a:p>
        </p:txBody>
      </p:sp>
    </p:spTree>
    <p:extLst>
      <p:ext uri="{BB962C8B-B14F-4D97-AF65-F5344CB8AC3E}">
        <p14:creationId xmlns:p14="http://schemas.microsoft.com/office/powerpoint/2010/main" val="255609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CEE9-6ECD-8A47-93CA-AC1075FC4CE7}"/>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DEA2FD94-5412-2A45-A657-894A9A0C448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E9B9190-4F65-FB46-B32B-2CD156B66C39}"/>
              </a:ext>
            </a:extLst>
          </p:cNvPr>
          <p:cNvSpPr>
            <a:spLocks noGrp="1"/>
          </p:cNvSpPr>
          <p:nvPr>
            <p:ph type="sldNum" sz="quarter" idx="12"/>
          </p:nvPr>
        </p:nvSpPr>
        <p:spPr/>
        <p:txBody>
          <a:bodyPr/>
          <a:lstStyle/>
          <a:p>
            <a:fld id="{9D195BCC-3514-4B1B-9C18-24F3D67EC549}" type="slidenum">
              <a:rPr lang="de-DE" smtClean="0"/>
              <a:t>70</a:t>
            </a:fld>
            <a:endParaRPr lang="de-DE"/>
          </a:p>
        </p:txBody>
      </p:sp>
      <p:sp>
        <p:nvSpPr>
          <p:cNvPr id="5" name="Text Placeholder 4">
            <a:extLst>
              <a:ext uri="{FF2B5EF4-FFF2-40B4-BE49-F238E27FC236}">
                <a16:creationId xmlns:a16="http://schemas.microsoft.com/office/drawing/2014/main" id="{9326C8CD-CC87-A845-9EFA-DE83312DCE99}"/>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CFABDC80-C1E9-4248-ACE2-398A76A5D33D}"/>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1910778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E6F8-2E99-7D45-A061-E2FAC0EC8F57}"/>
              </a:ext>
            </a:extLst>
          </p:cNvPr>
          <p:cNvSpPr>
            <a:spLocks noGrp="1"/>
          </p:cNvSpPr>
          <p:nvPr>
            <p:ph type="title"/>
          </p:nvPr>
        </p:nvSpPr>
        <p:spPr/>
        <p:txBody>
          <a:bodyPr/>
          <a:lstStyle/>
          <a:p>
            <a:r>
              <a:rPr lang="en-DE"/>
              <a:t>Literatur</a:t>
            </a:r>
          </a:p>
        </p:txBody>
      </p:sp>
      <p:sp>
        <p:nvSpPr>
          <p:cNvPr id="3" name="Footer Placeholder 2">
            <a:extLst>
              <a:ext uri="{FF2B5EF4-FFF2-40B4-BE49-F238E27FC236}">
                <a16:creationId xmlns:a16="http://schemas.microsoft.com/office/drawing/2014/main" id="{361B515E-1DC9-664A-8656-9EEF8897865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2D3E130-B653-E44F-B82D-4E4AC43B6DE4}"/>
              </a:ext>
            </a:extLst>
          </p:cNvPr>
          <p:cNvSpPr>
            <a:spLocks noGrp="1"/>
          </p:cNvSpPr>
          <p:nvPr>
            <p:ph type="sldNum" sz="quarter" idx="12"/>
          </p:nvPr>
        </p:nvSpPr>
        <p:spPr/>
        <p:txBody>
          <a:bodyPr/>
          <a:lstStyle/>
          <a:p>
            <a:fld id="{9D195BCC-3514-4B1B-9C18-24F3D67EC549}" type="slidenum">
              <a:rPr lang="de-DE" smtClean="0"/>
              <a:t>71</a:t>
            </a:fld>
            <a:endParaRPr lang="de-DE"/>
          </a:p>
        </p:txBody>
      </p:sp>
      <p:sp>
        <p:nvSpPr>
          <p:cNvPr id="5" name="Text Placeholder 4">
            <a:extLst>
              <a:ext uri="{FF2B5EF4-FFF2-40B4-BE49-F238E27FC236}">
                <a16:creationId xmlns:a16="http://schemas.microsoft.com/office/drawing/2014/main" id="{C5BCA108-F1B0-AF40-97A9-EE1920110112}"/>
              </a:ext>
            </a:extLst>
          </p:cNvPr>
          <p:cNvSpPr>
            <a:spLocks noGrp="1"/>
          </p:cNvSpPr>
          <p:nvPr>
            <p:ph type="body" sz="quarter" idx="14"/>
          </p:nvPr>
        </p:nvSpPr>
        <p:spPr>
          <a:xfrm>
            <a:off x="521494" y="1062757"/>
            <a:ext cx="8101012" cy="3311525"/>
          </a:xfrm>
        </p:spPr>
        <p:txBody>
          <a:bodyPr/>
          <a:lstStyle/>
          <a:p>
            <a:pPr>
              <a:spcBef>
                <a:spcPts val="0"/>
              </a:spcBef>
            </a:pPr>
            <a:r>
              <a:rPr lang="en-GB" sz="1050">
                <a:effectLst/>
              </a:rPr>
              <a:t>Busch, Albert &amp; Oliver Stenschke. 2018. </a:t>
            </a:r>
            <a:r>
              <a:rPr lang="en-GB" sz="1050" i="1">
                <a:effectLst/>
              </a:rPr>
              <a:t>Germanistische Linguistik: eine Einführung</a:t>
            </a:r>
            <a:r>
              <a:rPr lang="en-GB" sz="1050">
                <a:effectLst/>
              </a:rPr>
              <a:t>. 4., aktualisierte Auflage. (Narr Bachelor-Wissen.de). Tübingen: Narr Francke Attempto.</a:t>
            </a:r>
          </a:p>
          <a:p>
            <a:pPr>
              <a:spcBef>
                <a:spcPts val="0"/>
              </a:spcBef>
            </a:pPr>
            <a:r>
              <a:rPr lang="en-GB" sz="1050">
                <a:effectLst/>
              </a:rPr>
              <a:t>Cummins, Chris. 2019. </a:t>
            </a:r>
            <a:r>
              <a:rPr lang="en-GB" sz="1050" i="1">
                <a:effectLst/>
              </a:rPr>
              <a:t>Pragmatics</a:t>
            </a:r>
            <a:r>
              <a:rPr lang="en-GB" sz="1050">
                <a:effectLst/>
              </a:rPr>
              <a:t>. Edinburgh: Edinburgh University Press.</a:t>
            </a:r>
          </a:p>
          <a:p>
            <a:pPr>
              <a:spcBef>
                <a:spcPts val="0"/>
              </a:spcBef>
            </a:pPr>
            <a:r>
              <a:rPr lang="en-GB" sz="1050">
                <a:effectLst/>
              </a:rPr>
              <a:t>Gamerschlag, Thomas. 2013. Prädikat. In </a:t>
            </a:r>
            <a:r>
              <a:rPr lang="en-GB" sz="1050" i="1">
                <a:effectLst/>
              </a:rPr>
              <a:t>Wörterbücher zur Sprach- und Kommunikationswissenschaft (WSK) Online</a:t>
            </a:r>
            <a:r>
              <a:rPr lang="en-GB" sz="1050">
                <a:effectLst/>
              </a:rPr>
              <a:t>. De Gruyter. https://www.degruyter.com/database/WSK/entry/wsk_id_wsk_artikel_artikel_7877/html</a:t>
            </a:r>
          </a:p>
          <a:p>
            <a:pPr>
              <a:spcBef>
                <a:spcPts val="0"/>
              </a:spcBef>
            </a:pPr>
            <a:r>
              <a:rPr lang="en-GB" sz="1050">
                <a:effectLst/>
              </a:rPr>
              <a:t>Flick, Johanna. 2016. Der am-Progressiv und parallele am V-en sein-Konstruktionen. Kompositionalität, Variabilität und Netzwerkbildung. </a:t>
            </a:r>
            <a:r>
              <a:rPr lang="en-GB" sz="1050" i="1">
                <a:effectLst/>
              </a:rPr>
              <a:t>Beiträge zur Geschichte der deutschen Sprache und Literatur</a:t>
            </a:r>
            <a:r>
              <a:rPr lang="en-GB" sz="1050">
                <a:effectLst/>
              </a:rPr>
              <a:t> 138(2). 163–196.</a:t>
            </a:r>
          </a:p>
          <a:p>
            <a:pPr>
              <a:spcBef>
                <a:spcPts val="0"/>
              </a:spcBef>
            </a:pPr>
            <a:r>
              <a:rPr lang="en-GB" sz="1050">
                <a:effectLst/>
              </a:rPr>
              <a:t>Hamburger, Käte. 1994. </a:t>
            </a:r>
            <a:r>
              <a:rPr lang="en-GB" sz="1050" i="1">
                <a:effectLst/>
              </a:rPr>
              <a:t>Die Logik der Dichtung</a:t>
            </a:r>
            <a:r>
              <a:rPr lang="en-GB" sz="1050">
                <a:effectLst/>
              </a:rPr>
              <a:t>. 4. Aufl. Stuttgart: Klett-Cotta.</a:t>
            </a:r>
          </a:p>
          <a:p>
            <a:pPr>
              <a:spcBef>
                <a:spcPts val="0"/>
              </a:spcBef>
            </a:pPr>
            <a:r>
              <a:rPr lang="en-DE" sz="1050"/>
              <a:t>Kasper, Simon. 2020. Semantik und Pragmatik (Vorlesungsskript). </a:t>
            </a:r>
            <a:r>
              <a:rPr lang="en-GB" sz="1050"/>
              <a:t>https://www.simonkasper.info/app/download/9482972382/Kasper_VL_Semantik_und_Pragmatik_Skript.pdf?t=1624383275</a:t>
            </a:r>
          </a:p>
          <a:p>
            <a:pPr>
              <a:spcBef>
                <a:spcPts val="0"/>
              </a:spcBef>
            </a:pPr>
            <a:r>
              <a:rPr lang="en-GB" sz="1050">
                <a:effectLst/>
              </a:rPr>
              <a:t>Löbner, Sebastian. 2015. </a:t>
            </a:r>
            <a:r>
              <a:rPr lang="en-GB" sz="1050" i="1">
                <a:effectLst/>
              </a:rPr>
              <a:t>Semantik: Eine Einführung</a:t>
            </a:r>
            <a:r>
              <a:rPr lang="en-GB" sz="1050">
                <a:effectLst/>
              </a:rPr>
              <a:t>. 2nd ed. Berlin, Boston: De Gruyter.</a:t>
            </a:r>
          </a:p>
          <a:p>
            <a:pPr>
              <a:spcBef>
                <a:spcPts val="0"/>
              </a:spcBef>
            </a:pPr>
            <a:r>
              <a:rPr lang="en-GB" sz="1050">
                <a:effectLst/>
              </a:rPr>
              <a:t>Ogden, C. K. &amp; I. A. Richards. [1923] 1972. </a:t>
            </a:r>
            <a:r>
              <a:rPr lang="en-GB" sz="1050" i="1">
                <a:effectLst/>
              </a:rPr>
              <a:t>The meaning of meaning: a study of The influence of language upon thought and of The science of symbolism</a:t>
            </a:r>
            <a:r>
              <a:rPr lang="en-GB" sz="1050">
                <a:effectLst/>
              </a:rPr>
              <a:t>. 10. ed. London: Routledge [u.a.].</a:t>
            </a:r>
          </a:p>
          <a:p>
            <a:pPr>
              <a:spcBef>
                <a:spcPts val="0"/>
              </a:spcBef>
            </a:pPr>
            <a:r>
              <a:rPr lang="en-GB" sz="1050">
                <a:effectLst/>
              </a:rPr>
              <a:t>Nübling, Damaris, Fabian Fahlbusch &amp; Rita Heuser. 2015. </a:t>
            </a:r>
            <a:r>
              <a:rPr lang="en-GB" sz="1050" i="1">
                <a:effectLst/>
              </a:rPr>
              <a:t>Namen: eine Einführung in die Onomastik</a:t>
            </a:r>
            <a:r>
              <a:rPr lang="en-GB" sz="1050">
                <a:effectLst/>
              </a:rPr>
              <a:t>. 2., überarbeitete und erweiterte Auflage. (Narr Studienbücher). Tübingen: Narr Francke Attempto.</a:t>
            </a:r>
          </a:p>
          <a:p>
            <a:pPr>
              <a:spcBef>
                <a:spcPts val="0"/>
              </a:spcBef>
            </a:pPr>
            <a:r>
              <a:rPr lang="en-GB" sz="1050">
                <a:effectLst/>
              </a:rPr>
              <a:t>Pafel, Jürgen &amp; Ingo Reich. 2016. </a:t>
            </a:r>
            <a:r>
              <a:rPr lang="en-GB" sz="1050" i="1">
                <a:effectLst/>
              </a:rPr>
              <a:t>Einführung in die Semantik: Grundlagen - Analysen - Theorien</a:t>
            </a:r>
            <a:r>
              <a:rPr lang="en-GB" sz="1050">
                <a:effectLst/>
              </a:rPr>
              <a:t>. (Lehrbuch). Stuttgart: J.B. Metzler Verlag.</a:t>
            </a:r>
          </a:p>
          <a:p>
            <a:pPr>
              <a:spcBef>
                <a:spcPts val="0"/>
              </a:spcBef>
            </a:pPr>
            <a:r>
              <a:rPr lang="en-GB" sz="1050">
                <a:effectLst/>
              </a:rPr>
              <a:t>Sweetser, Eve. 1990. </a:t>
            </a:r>
            <a:r>
              <a:rPr lang="en-GB" sz="1050" i="1">
                <a:effectLst/>
              </a:rPr>
              <a:t>From Etymology to Pragmatics: Metaphorical and Cultural Aspects of Semantic Structure</a:t>
            </a:r>
            <a:r>
              <a:rPr lang="en-GB" sz="1050">
                <a:effectLst/>
              </a:rPr>
              <a:t>. Cambridge: Cambridge University Press.</a:t>
            </a:r>
          </a:p>
          <a:p>
            <a:pPr>
              <a:spcBef>
                <a:spcPts val="0"/>
              </a:spcBef>
            </a:pPr>
            <a:r>
              <a:rPr lang="en-GB" sz="1050">
                <a:effectLst/>
              </a:rPr>
              <a:t>Talmy, Leonard. 1988. Force Dynamics in Language and Cognition. </a:t>
            </a:r>
            <a:r>
              <a:rPr lang="en-GB" sz="1050" i="1">
                <a:effectLst/>
              </a:rPr>
              <a:t>Cognitive Science</a:t>
            </a:r>
            <a:r>
              <a:rPr lang="en-GB" sz="1050">
                <a:effectLst/>
              </a:rPr>
              <a:t> 12. 49–100.</a:t>
            </a:r>
          </a:p>
          <a:p>
            <a:pPr>
              <a:spcBef>
                <a:spcPts val="0"/>
              </a:spcBef>
            </a:pPr>
            <a:r>
              <a:rPr lang="en-GB" sz="1050">
                <a:effectLst/>
              </a:rPr>
              <a:t>Weinrich, Harald. 2001. </a:t>
            </a:r>
            <a:r>
              <a:rPr lang="en-GB" sz="1050" i="1">
                <a:effectLst/>
              </a:rPr>
              <a:t>Tempus: besprochene und erzählte Welt</a:t>
            </a:r>
            <a:r>
              <a:rPr lang="en-GB" sz="1050">
                <a:effectLst/>
              </a:rPr>
              <a:t>. 6th ed. München: Beck.</a:t>
            </a:r>
          </a:p>
          <a:p>
            <a:pPr>
              <a:spcBef>
                <a:spcPts val="0"/>
              </a:spcBef>
            </a:pPr>
            <a:r>
              <a:rPr lang="en-GB" sz="1050">
                <a:effectLst/>
              </a:rPr>
              <a:t>Vendler, Zeno. 1957. Verbs and Times. </a:t>
            </a:r>
            <a:r>
              <a:rPr lang="en-GB" sz="1050" i="1">
                <a:effectLst/>
              </a:rPr>
              <a:t>The Philosophical Review</a:t>
            </a:r>
            <a:r>
              <a:rPr lang="en-GB" sz="1050">
                <a:effectLst/>
              </a:rPr>
              <a:t> 66(2). 143–160.</a:t>
            </a:r>
          </a:p>
          <a:p>
            <a:pPr>
              <a:spcBef>
                <a:spcPts val="0"/>
              </a:spcBef>
            </a:pPr>
            <a:r>
              <a:rPr lang="en-GB" sz="1050">
                <a:effectLst/>
              </a:rPr>
              <a:t>Vendler, Zeno (ed.). 1967. </a:t>
            </a:r>
            <a:r>
              <a:rPr lang="en-GB" sz="1050" i="1">
                <a:effectLst/>
              </a:rPr>
              <a:t>Linguistics in Philosophy</a:t>
            </a:r>
            <a:r>
              <a:rPr lang="en-GB" sz="1050">
                <a:effectLst/>
              </a:rPr>
              <a:t>. Ithaca, NY: Cornell University Press.</a:t>
            </a:r>
          </a:p>
          <a:p>
            <a:pPr>
              <a:spcBef>
                <a:spcPts val="0"/>
              </a:spcBef>
            </a:pPr>
            <a:endParaRPr lang="en-GB" sz="1050">
              <a:effectLst/>
            </a:endParaRPr>
          </a:p>
          <a:p>
            <a:pPr>
              <a:spcBef>
                <a:spcPts val="0"/>
              </a:spcBef>
            </a:pPr>
            <a:endParaRPr lang="en-DE" sz="1050"/>
          </a:p>
        </p:txBody>
      </p:sp>
    </p:spTree>
    <p:extLst>
      <p:ext uri="{BB962C8B-B14F-4D97-AF65-F5344CB8AC3E}">
        <p14:creationId xmlns:p14="http://schemas.microsoft.com/office/powerpoint/2010/main" val="1311266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8287-4398-8141-AB75-DB8251F1AE75}"/>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63EF2250-AE47-F947-AA50-D65595735243}"/>
              </a:ext>
            </a:extLst>
          </p:cNvPr>
          <p:cNvSpPr>
            <a:spLocks noGrp="1"/>
          </p:cNvSpPr>
          <p:nvPr>
            <p:ph type="ftr" sz="quarter" idx="11"/>
          </p:nvPr>
        </p:nvSpPr>
        <p:spPr/>
        <p:txBody>
          <a:bodyPr/>
          <a:lstStyle/>
          <a:p>
            <a:r>
              <a:rPr lang="de-DE"/>
              <a:t>Bilder: Wikimedia Commons / Public Domain</a:t>
            </a:r>
          </a:p>
        </p:txBody>
      </p:sp>
      <p:sp>
        <p:nvSpPr>
          <p:cNvPr id="4" name="Slide Number Placeholder 3">
            <a:extLst>
              <a:ext uri="{FF2B5EF4-FFF2-40B4-BE49-F238E27FC236}">
                <a16:creationId xmlns:a16="http://schemas.microsoft.com/office/drawing/2014/main" id="{5515D87A-C920-5444-B704-769E3FD5E6E5}"/>
              </a:ext>
            </a:extLst>
          </p:cNvPr>
          <p:cNvSpPr>
            <a:spLocks noGrp="1"/>
          </p:cNvSpPr>
          <p:nvPr>
            <p:ph type="sldNum" sz="quarter" idx="12"/>
          </p:nvPr>
        </p:nvSpPr>
        <p:spPr/>
        <p:txBody>
          <a:bodyPr/>
          <a:lstStyle/>
          <a:p>
            <a:fld id="{9D195BCC-3514-4B1B-9C18-24F3D67EC549}" type="slidenum">
              <a:rPr lang="de-DE" smtClean="0"/>
              <a:t>8</a:t>
            </a:fld>
            <a:endParaRPr lang="de-DE"/>
          </a:p>
        </p:txBody>
      </p:sp>
      <p:sp>
        <p:nvSpPr>
          <p:cNvPr id="5" name="Text Placeholder 4">
            <a:extLst>
              <a:ext uri="{FF2B5EF4-FFF2-40B4-BE49-F238E27FC236}">
                <a16:creationId xmlns:a16="http://schemas.microsoft.com/office/drawing/2014/main" id="{3B999ED9-26BE-0148-BD9B-99B4E4DF53EA}"/>
              </a:ext>
            </a:extLst>
          </p:cNvPr>
          <p:cNvSpPr>
            <a:spLocks noGrp="1"/>
          </p:cNvSpPr>
          <p:nvPr>
            <p:ph type="body" sz="quarter" idx="14"/>
          </p:nvPr>
        </p:nvSpPr>
        <p:spPr/>
        <p:txBody>
          <a:bodyPr/>
          <a:lstStyle/>
          <a:p>
            <a:r>
              <a:rPr lang="en-DE"/>
              <a:t>Was ist die </a:t>
            </a:r>
            <a:r>
              <a:rPr lang="en-DE" b="1"/>
              <a:t>Extension </a:t>
            </a:r>
            <a:r>
              <a:rPr lang="en-DE"/>
              <a:t>des Ausdrucks </a:t>
            </a:r>
            <a:r>
              <a:rPr lang="en-DE" i="1"/>
              <a:t>der Präsident der USA?</a:t>
            </a:r>
            <a:endParaRPr lang="en-DE"/>
          </a:p>
          <a:p>
            <a:pPr marL="0" indent="0">
              <a:buNone/>
            </a:pPr>
            <a:endParaRPr lang="en-DE"/>
          </a:p>
        </p:txBody>
      </p:sp>
      <p:sp>
        <p:nvSpPr>
          <p:cNvPr id="6" name="Text Placeholder 5">
            <a:extLst>
              <a:ext uri="{FF2B5EF4-FFF2-40B4-BE49-F238E27FC236}">
                <a16:creationId xmlns:a16="http://schemas.microsoft.com/office/drawing/2014/main" id="{9E591288-C483-0446-9A63-35FF841AAD68}"/>
              </a:ext>
            </a:extLst>
          </p:cNvPr>
          <p:cNvSpPr>
            <a:spLocks noGrp="1"/>
          </p:cNvSpPr>
          <p:nvPr>
            <p:ph type="body" sz="quarter" idx="15"/>
          </p:nvPr>
        </p:nvSpPr>
        <p:spPr/>
        <p:txBody>
          <a:bodyPr/>
          <a:lstStyle/>
          <a:p>
            <a:r>
              <a:rPr lang="en-DE"/>
              <a:t>Intension und Extension</a:t>
            </a:r>
          </a:p>
        </p:txBody>
      </p:sp>
      <p:pic>
        <p:nvPicPr>
          <p:cNvPr id="1026" name="Picture 2" descr="An iconic photograph of a bearded Abraham Lincoln showing his head and shoulders.">
            <a:extLst>
              <a:ext uri="{FF2B5EF4-FFF2-40B4-BE49-F238E27FC236}">
                <a16:creationId xmlns:a16="http://schemas.microsoft.com/office/drawing/2014/main" id="{2F493540-5CB0-D249-B86F-E48EABB67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63950"/>
            <a:ext cx="1828076" cy="2358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trait of President Kennedy smiling">
            <a:extLst>
              <a:ext uri="{FF2B5EF4-FFF2-40B4-BE49-F238E27FC236}">
                <a16:creationId xmlns:a16="http://schemas.microsoft.com/office/drawing/2014/main" id="{87D9ABA5-B828-8C4E-B42A-5315426CE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928" y="2171942"/>
            <a:ext cx="1828075" cy="23681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bama standing with his arms folded and smiling.">
            <a:extLst>
              <a:ext uri="{FF2B5EF4-FFF2-40B4-BE49-F238E27FC236}">
                <a16:creationId xmlns:a16="http://schemas.microsoft.com/office/drawing/2014/main" id="{4D9F1CB9-DC80-D243-A74F-872671398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303" y="2171942"/>
            <a:ext cx="1893674" cy="23681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1F9EC7E-BF7F-F146-8209-785515914E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278" y="2142877"/>
            <a:ext cx="1917802" cy="23972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3C8224-4F8A-DA43-AD30-D7D5CB40FAE4}"/>
              </a:ext>
            </a:extLst>
          </p:cNvPr>
          <p:cNvSpPr txBox="1"/>
          <p:nvPr/>
        </p:nvSpPr>
        <p:spPr>
          <a:xfrm>
            <a:off x="7758354" y="4591149"/>
            <a:ext cx="1206134" cy="300210"/>
          </a:xfrm>
          <a:prstGeom prst="rect">
            <a:avLst/>
          </a:prstGeom>
          <a:noFill/>
        </p:spPr>
        <p:txBody>
          <a:bodyPr wrap="square" rtlCol="0">
            <a:spAutoFit/>
          </a:bodyPr>
          <a:lstStyle/>
          <a:p>
            <a:pPr algn="r"/>
            <a:r>
              <a:rPr lang="en-DE" b="1" dirty="0" err="1"/>
              <a:t>etc.</a:t>
            </a:r>
          </a:p>
        </p:txBody>
      </p:sp>
      <p:sp>
        <p:nvSpPr>
          <p:cNvPr id="8" name="Right Arrow 7">
            <a:extLst>
              <a:ext uri="{FF2B5EF4-FFF2-40B4-BE49-F238E27FC236}">
                <a16:creationId xmlns:a16="http://schemas.microsoft.com/office/drawing/2014/main" id="{424327E1-EEAB-CC41-8073-3F4066A26F84}"/>
              </a:ext>
            </a:extLst>
          </p:cNvPr>
          <p:cNvSpPr/>
          <p:nvPr/>
        </p:nvSpPr>
        <p:spPr>
          <a:xfrm rot="19437024">
            <a:off x="5796136" y="3799061"/>
            <a:ext cx="1962218" cy="11765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gegenwärtige Welt</a:t>
            </a:r>
          </a:p>
        </p:txBody>
      </p:sp>
    </p:spTree>
    <p:extLst>
      <p:ext uri="{BB962C8B-B14F-4D97-AF65-F5344CB8AC3E}">
        <p14:creationId xmlns:p14="http://schemas.microsoft.com/office/powerpoint/2010/main" val="279298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3090-F889-864A-9529-E06ECC5D47DD}"/>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5E71E1BD-E946-8E4E-9AA5-812C9FBBB84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688F0D0-6BAA-D749-8BD2-98AEDB886EDA}"/>
              </a:ext>
            </a:extLst>
          </p:cNvPr>
          <p:cNvSpPr>
            <a:spLocks noGrp="1"/>
          </p:cNvSpPr>
          <p:nvPr>
            <p:ph type="sldNum" sz="quarter" idx="12"/>
          </p:nvPr>
        </p:nvSpPr>
        <p:spPr/>
        <p:txBody>
          <a:bodyPr/>
          <a:lstStyle/>
          <a:p>
            <a:fld id="{9D195BCC-3514-4B1B-9C18-24F3D67EC549}" type="slidenum">
              <a:rPr lang="de-DE" smtClean="0"/>
              <a:t>9</a:t>
            </a:fld>
            <a:endParaRPr lang="de-DE"/>
          </a:p>
        </p:txBody>
      </p:sp>
      <p:sp>
        <p:nvSpPr>
          <p:cNvPr id="5" name="Text Placeholder 4">
            <a:extLst>
              <a:ext uri="{FF2B5EF4-FFF2-40B4-BE49-F238E27FC236}">
                <a16:creationId xmlns:a16="http://schemas.microsoft.com/office/drawing/2014/main" id="{A13F9A79-36EA-264D-A2F5-E4C7CBBFBF2E}"/>
              </a:ext>
            </a:extLst>
          </p:cNvPr>
          <p:cNvSpPr>
            <a:spLocks noGrp="1"/>
          </p:cNvSpPr>
          <p:nvPr>
            <p:ph type="body" sz="quarter" idx="14"/>
          </p:nvPr>
        </p:nvSpPr>
        <p:spPr/>
        <p:txBody>
          <a:bodyPr/>
          <a:lstStyle/>
          <a:p>
            <a:r>
              <a:rPr lang="en-DE"/>
              <a:t>Extension kann auch eine leere Menge sein: </a:t>
            </a:r>
          </a:p>
          <a:p>
            <a:endParaRPr lang="en-DE"/>
          </a:p>
          <a:p>
            <a:pPr lvl="1"/>
            <a:r>
              <a:rPr lang="en-DE" i="1"/>
              <a:t>der König von Deutschland </a:t>
            </a:r>
            <a:r>
              <a:rPr lang="en-DE"/>
              <a:t>hat in der gegenwärtigen Welt keine Extension.</a:t>
            </a:r>
          </a:p>
          <a:p>
            <a:pPr lvl="1"/>
            <a:endParaRPr lang="en-DE" i="1"/>
          </a:p>
          <a:p>
            <a:pPr lvl="1"/>
            <a:endParaRPr lang="en-DE" i="1"/>
          </a:p>
          <a:p>
            <a:r>
              <a:rPr lang="en-DE"/>
              <a:t>Extension kann auch eine Menge von genau einem Element sein, z.B. </a:t>
            </a:r>
            <a:r>
              <a:rPr lang="en-DE" i="1"/>
              <a:t>der Präsident der USA </a:t>
            </a:r>
            <a:r>
              <a:rPr lang="en-DE"/>
              <a:t>oder </a:t>
            </a:r>
            <a:r>
              <a:rPr lang="en-DE" i="1"/>
              <a:t>der Papst </a:t>
            </a:r>
            <a:r>
              <a:rPr lang="en-DE"/>
              <a:t>(jeweils in der gegenwärtigen Welt)</a:t>
            </a:r>
          </a:p>
        </p:txBody>
      </p:sp>
      <p:sp>
        <p:nvSpPr>
          <p:cNvPr id="6" name="Text Placeholder 5">
            <a:extLst>
              <a:ext uri="{FF2B5EF4-FFF2-40B4-BE49-F238E27FC236}">
                <a16:creationId xmlns:a16="http://schemas.microsoft.com/office/drawing/2014/main" id="{8AA7B9A1-56B1-1243-9883-EC4639DE6888}"/>
              </a:ext>
            </a:extLst>
          </p:cNvPr>
          <p:cNvSpPr>
            <a:spLocks noGrp="1"/>
          </p:cNvSpPr>
          <p:nvPr>
            <p:ph type="body" sz="quarter" idx="15"/>
          </p:nvPr>
        </p:nvSpPr>
        <p:spPr/>
        <p:txBody>
          <a:bodyPr/>
          <a:lstStyle/>
          <a:p>
            <a:r>
              <a:rPr lang="en-DE"/>
              <a:t>Intension und Extension</a:t>
            </a:r>
          </a:p>
        </p:txBody>
      </p:sp>
    </p:spTree>
    <p:extLst>
      <p:ext uri="{BB962C8B-B14F-4D97-AF65-F5344CB8AC3E}">
        <p14:creationId xmlns:p14="http://schemas.microsoft.com/office/powerpoint/2010/main" val="17941194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329512-u:\lehre\2020 sose pragmatik\präsentationen\pragmatik_02_was ist pragmatik.pptx"/>
  <p:tag name="ARTICULATE_PRESENTER_VERSION" val="8"/>
  <p:tag name="ARTICULATE_SLIDE_COUNT" val="2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HHU_PowerPoint_Vorlage</Template>
  <TotalTime>14519</TotalTime>
  <Words>5560</Words>
  <Application>Microsoft Macintosh PowerPoint</Application>
  <PresentationFormat>Custom</PresentationFormat>
  <Paragraphs>771</Paragraphs>
  <Slides>71</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Ink Free</vt:lpstr>
      <vt:lpstr>Wingdings 2</vt:lpstr>
      <vt:lpstr>HHU_PPT_Vorlage</vt:lpstr>
      <vt:lpstr>Grundbegriffe: Intension, Extension, Referenz &amp; mehr</vt:lpstr>
      <vt:lpstr>Überblick</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Wörter / Wortgruppen &amp; ihre Semantik</vt:lpstr>
      <vt:lpstr>Verben</vt:lpstr>
      <vt:lpstr>Verben</vt:lpstr>
      <vt:lpstr>Verben</vt:lpstr>
      <vt:lpstr>Verben</vt:lpstr>
      <vt:lpstr>Verben</vt:lpstr>
      <vt:lpstr>Verben</vt:lpstr>
      <vt:lpstr>Verben</vt:lpstr>
      <vt:lpstr>Verben</vt:lpstr>
      <vt:lpstr>Verben</vt:lpstr>
      <vt:lpstr>Verben</vt:lpstr>
      <vt:lpstr>Verben</vt:lpstr>
      <vt:lpstr>Verben</vt:lpstr>
      <vt:lpstr>Verben</vt:lpstr>
      <vt:lpstr>Verben</vt:lpstr>
      <vt:lpstr>Verben</vt:lpstr>
      <vt:lpstr>Verben </vt:lpstr>
      <vt:lpstr>Verben</vt:lpstr>
      <vt:lpstr>Verben</vt:lpstr>
      <vt:lpstr>Verben</vt:lpstr>
      <vt:lpstr>Verben</vt:lpstr>
      <vt:lpstr>Verben</vt:lpstr>
      <vt:lpstr>Verben</vt:lpstr>
      <vt:lpstr>Verben</vt:lpstr>
      <vt:lpstr>Verben </vt:lpstr>
      <vt:lpstr>Verben</vt:lpstr>
      <vt:lpstr>Verben</vt:lpstr>
      <vt:lpstr>Verben</vt:lpstr>
      <vt:lpstr>Verben</vt:lpstr>
      <vt:lpstr>Nomen und Nominalgruppen</vt:lpstr>
      <vt:lpstr>Nomen und Nominalgruppen</vt:lpstr>
      <vt:lpstr>Nomen und Nominalgruppen</vt:lpstr>
      <vt:lpstr>Nomen und Nominalgruppen</vt:lpstr>
      <vt:lpstr>Nomen und Nominalgruppen</vt:lpstr>
      <vt:lpstr>Nomen und Nominalgruppen</vt:lpstr>
      <vt:lpstr>Nomen und Nominalgruppen</vt:lpstr>
      <vt:lpstr>Nomen und Nominalgruppen</vt:lpstr>
      <vt:lpstr>Nomen und Nominalgruppen</vt:lpstr>
      <vt:lpstr>Nomen und Nominalgruppen</vt:lpstr>
      <vt:lpstr>Nomen und Nominalgruppen</vt:lpstr>
      <vt:lpstr>PowerPoint Presentation</vt:lpstr>
      <vt:lpstr>Literatur</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1336</cp:revision>
  <dcterms:created xsi:type="dcterms:W3CDTF">2019-10-24T08:42:22Z</dcterms:created>
  <dcterms:modified xsi:type="dcterms:W3CDTF">2021-10-18T06:50:35Z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FE1F1DBC-B25B-41BF-B5FB-15F3951D8003</vt:lpwstr>
  </property>
  <property fmtid="{D5CDD505-2E9C-101B-9397-08002B2CF9AE}" pid="6" name="ArticulateProjectFull">
    <vt:lpwstr>U:\Lehre\2020 SoSe Pragmatik\Präsentationen\Pragmatik_02_Was ist Pragmatik.ppta</vt:lpwstr>
  </property>
</Properties>
</file>